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4"/>
  </p:sldMasterIdLst>
  <p:notesMasterIdLst>
    <p:notesMasterId r:id="rId36"/>
  </p:notesMasterIdLst>
  <p:sldIdLst>
    <p:sldId id="256" r:id="rId5"/>
    <p:sldId id="260" r:id="rId6"/>
    <p:sldId id="266" r:id="rId7"/>
    <p:sldId id="383" r:id="rId8"/>
    <p:sldId id="387" r:id="rId9"/>
    <p:sldId id="388" r:id="rId10"/>
    <p:sldId id="328" r:id="rId11"/>
    <p:sldId id="355" r:id="rId12"/>
    <p:sldId id="292" r:id="rId13"/>
    <p:sldId id="337" r:id="rId14"/>
    <p:sldId id="386" r:id="rId15"/>
    <p:sldId id="356" r:id="rId16"/>
    <p:sldId id="389" r:id="rId17"/>
    <p:sldId id="377" r:id="rId18"/>
    <p:sldId id="331" r:id="rId19"/>
    <p:sldId id="378" r:id="rId20"/>
    <p:sldId id="382" r:id="rId21"/>
    <p:sldId id="390" r:id="rId22"/>
    <p:sldId id="289" r:id="rId23"/>
    <p:sldId id="286" r:id="rId24"/>
    <p:sldId id="282" r:id="rId25"/>
    <p:sldId id="298" r:id="rId26"/>
    <p:sldId id="290" r:id="rId27"/>
    <p:sldId id="319" r:id="rId28"/>
    <p:sldId id="274" r:id="rId29"/>
    <p:sldId id="291" r:id="rId30"/>
    <p:sldId id="315" r:id="rId31"/>
    <p:sldId id="316" r:id="rId32"/>
    <p:sldId id="317" r:id="rId33"/>
    <p:sldId id="380" r:id="rId34"/>
    <p:sldId id="36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B8854F-CA75-4B58-AB84-D76A7BABDC4B}">
          <p14:sldIdLst>
            <p14:sldId id="256"/>
            <p14:sldId id="260"/>
            <p14:sldId id="266"/>
            <p14:sldId id="383"/>
            <p14:sldId id="387"/>
            <p14:sldId id="388"/>
            <p14:sldId id="328"/>
            <p14:sldId id="355"/>
            <p14:sldId id="292"/>
            <p14:sldId id="337"/>
            <p14:sldId id="386"/>
            <p14:sldId id="356"/>
            <p14:sldId id="389"/>
            <p14:sldId id="377"/>
            <p14:sldId id="331"/>
            <p14:sldId id="378"/>
            <p14:sldId id="382"/>
            <p14:sldId id="390"/>
            <p14:sldId id="289"/>
            <p14:sldId id="286"/>
            <p14:sldId id="282"/>
            <p14:sldId id="298"/>
            <p14:sldId id="290"/>
            <p14:sldId id="319"/>
            <p14:sldId id="274"/>
            <p14:sldId id="291"/>
            <p14:sldId id="315"/>
            <p14:sldId id="316"/>
            <p14:sldId id="317"/>
            <p14:sldId id="380"/>
            <p14:sldId id="3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034433-348B-00FF-2C5D-04055A26855B}" name="Tobin Magle" initials="TM" userId="S::ctm6768@ads.northwestern.edu::42da060b-ddc7-42dc-a7e8-253cdb78acd4" providerId="AD"/>
  <p188:author id="{A5900DAA-8AB4-BF46-DFD1-640B967FC1AC}" name="Kevin Luu" initials="KL" userId="S::klr0606@ads.northwestern.edu::b5a730fc-536b-4299-a772-4d50c3435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2A82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FE85E-1BB2-CB6D-87E5-936D66D27E2D}" v="2" dt="2024-07-31T00:30:22.560"/>
    <p1510:client id="{2E68E56E-4941-7409-881A-31EAD6824ECA}" v="1" dt="2024-07-30T22:49:25.997"/>
    <p1510:client id="{5A13C9DF-D9F7-5EC0-49C6-0A16C77269C3}" v="69" dt="2024-07-30T20:43:58.757"/>
    <p1510:client id="{75413B64-C1BA-A694-8D9A-6B630D8E35B9}" v="251" dt="2024-07-30T16:57:36.818"/>
    <p1510:client id="{895CE938-C516-DC10-BC06-2A0F7BF4DA48}" v="773" dt="2024-07-30T15:58:10.526"/>
    <p1510:client id="{9A71CB66-70B8-D7E2-EAFB-704AEA3A7AEE}" v="7" dt="2024-07-29T19:50:31.059"/>
    <p1510:client id="{E90387DA-FAEA-FACC-6763-1CECA70A523B}" v="7" dt="2024-07-30T22:53:37.5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7" autoAdjust="0"/>
    <p:restoredTop sz="87192" autoAdjust="0"/>
  </p:normalViewPr>
  <p:slideViewPr>
    <p:cSldViewPr snapToGrid="0">
      <p:cViewPr varScale="1">
        <p:scale>
          <a:sx n="99" d="100"/>
          <a:sy n="99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DF364B-67CF-448D-B7A0-2AE792488F4A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CA30D-9FF8-4B48-B159-345B44FB7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6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7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4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2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2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29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11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1F53A-A7F4-8F1A-7EC6-87445E466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90F0E-30FC-CB04-5812-516AC6435B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158B38-0EBA-5FFA-7182-F0836AB70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3DB526-46F6-38CA-D4C2-C796696748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0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57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76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4CA30D-9FF8-4B48-B159-345B44FB77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085" y="5112084"/>
            <a:ext cx="12199085" cy="1223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4611-46B2-4139-877C-09B66D8DA946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39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6621A-9172-4D0F-8AAB-1E2A30DB0A4A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01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6B0E-3FAD-485D-84BD-61E1DD602D1F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9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07829"/>
            <a:ext cx="12192000" cy="398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C5BDC-05FE-4094-A329-32DFDBBAF9A0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D228DE-9210-423A-881F-64CCD2538C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7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AEFEB-4BFA-4631-A29F-7F5100966BCA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7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EA646-357E-4485-9C56-E11458CB54D1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1A7D-0E24-40BA-944F-FB1C5FE0260E}" type="datetime1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A17D6-AABD-428C-B649-4F15774888CF}" type="datetime1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5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3CC65-9856-45C4-87F4-D26FFD27CEAC}" type="datetime1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3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68EB0-3FBA-4E95-BFB9-F82B59F62A7A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2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B9691-11E7-438C-9D18-8F192DD98124}" type="datetime1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5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1F68A-E2C1-4458-BE0B-48339126191A}" type="datetime1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CD30C-E5CB-4D68-BE17-4684CAB05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evin.luu@northwestern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premiumsupport/plans/enterprise/" TargetMode="External"/><Relationship Id="rId2" Type="http://schemas.openxmlformats.org/officeDocument/2006/relationships/hyperlink" Target="https://datascience.nih.gov/strid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AmazonS3/latest/userguide/setup-aws-cli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it.northwestern.edu/departments/it-services-support/research/data-storage/choosing-appropriate-data-stor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northwestern.edu/research/consultation/index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.northwestern.edu/service-catalog/infrastructure/cloud-services/public-cloud-services.html" TargetMode="External"/><Relationship Id="rId2" Type="http://schemas.openxmlformats.org/officeDocument/2006/relationships/hyperlink" Target="https://www.it.northwestern.edu/departments/it-services-support/resear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t.northwestern.edu/research/index.html" TargetMode="External"/><Relationship Id="rId4" Type="http://schemas.openxmlformats.org/officeDocument/2006/relationships/hyperlink" Target="https://www.cloud.northwestern.edu/resources/cloud-community-of-practic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torage/blobs/" TargetMode="External"/><Relationship Id="rId2" Type="http://schemas.openxmlformats.org/officeDocument/2006/relationships/hyperlink" Target="https://cloud.google.com/storage/doc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AmazonS3/latest/userguide/Welcom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northwestern.edu/TDClient/30/Portal/KB/ArticleDet?ID=1855" TargetMode="External"/><Relationship Id="rId2" Type="http://schemas.openxmlformats.org/officeDocument/2006/relationships/hyperlink" Target="https://services.northwestern.edu/TDClient/30/Portal/KB/ArticleDet?ID=185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rvices.northwestern.edu/TDClient/30/Portal/KB/ArticleDet?ID=1854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.northwestern.edu/resources/howtos/use-netid-authentication-with-the-aws-cli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s.northwestern.edu/TDClient/30/Portal/Requests/TicketRequests/NewForm?ID=xgt2kizj%7em4_&amp;RequestorType=ServiceOffe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1958"/>
            <a:ext cx="9144000" cy="2387600"/>
          </a:xfrm>
        </p:spPr>
        <p:txBody>
          <a:bodyPr/>
          <a:lstStyle/>
          <a:p>
            <a:r>
              <a:rPr lang="en-US" b="1">
                <a:solidFill>
                  <a:srgbClr val="4E2A82"/>
                </a:solidFill>
                <a:latin typeface="Arial"/>
                <a:cs typeface="Arial"/>
              </a:rPr>
              <a:t>Introduction to Cloud</a:t>
            </a:r>
            <a:br>
              <a:rPr lang="en-US" b="1">
                <a:latin typeface="Arial"/>
                <a:cs typeface="Arial"/>
              </a:rPr>
            </a:br>
            <a:r>
              <a:rPr lang="en-US" b="1">
                <a:solidFill>
                  <a:srgbClr val="4E2A82"/>
                </a:solidFill>
                <a:latin typeface="Arial"/>
                <a:cs typeface="Arial"/>
              </a:rPr>
              <a:t>Storage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029" y="3215326"/>
            <a:ext cx="4938287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Kevin Luu</a:t>
            </a:r>
          </a:p>
          <a:p>
            <a:pPr algn="l"/>
            <a:r>
              <a:rPr lang="en-US">
                <a:latin typeface="Arial"/>
                <a:cs typeface="Arial"/>
              </a:rPr>
              <a:t>Virtualization and Cloud Specialist</a:t>
            </a:r>
          </a:p>
          <a:p>
            <a:pPr algn="l"/>
            <a:r>
              <a:rPr lang="en-US" u="sng"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Kevin.luu@northwestern.edu</a:t>
            </a:r>
            <a:endParaRPr lang="en-US" u="sng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5" t="20214" r="10625" b="25251"/>
          <a:stretch/>
        </p:blipFill>
        <p:spPr>
          <a:xfrm>
            <a:off x="5956630" y="5102352"/>
            <a:ext cx="4157655" cy="13044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1130" y="5241872"/>
            <a:ext cx="4637548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Research Computing 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800" b="1">
                <a:solidFill>
                  <a:schemeClr val="bg1"/>
                </a:solidFill>
                <a:latin typeface="Arial"/>
                <a:cs typeface="Arial"/>
              </a:rPr>
              <a:t>&amp; Data Services</a:t>
            </a:r>
            <a:endParaRPr lang="en-US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9F5529-BA01-44A0-6CEA-E54E5AD7DBCF}"/>
              </a:ext>
            </a:extLst>
          </p:cNvPr>
          <p:cNvSpPr txBox="1">
            <a:spLocks/>
          </p:cNvSpPr>
          <p:nvPr/>
        </p:nvSpPr>
        <p:spPr>
          <a:xfrm>
            <a:off x="6475297" y="3312581"/>
            <a:ext cx="4938287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Arial"/>
                <a:cs typeface="Arial"/>
              </a:rPr>
              <a:t>Brian Roland</a:t>
            </a:r>
            <a:endParaRPr lang="en-US"/>
          </a:p>
          <a:p>
            <a:pPr algn="l"/>
            <a:r>
              <a:rPr lang="en-US">
                <a:latin typeface="Arial"/>
                <a:ea typeface="Calibri" panose="020F0502020204030204"/>
                <a:cs typeface="Arial"/>
              </a:rPr>
              <a:t>Data Management Specialist</a:t>
            </a:r>
          </a:p>
          <a:p>
            <a:pPr algn="l"/>
            <a:r>
              <a:rPr lang="en-US">
                <a:latin typeface="Arial"/>
                <a:cs typeface="Arial"/>
              </a:rPr>
              <a:t>Brian.roland@northwestern.edu</a:t>
            </a:r>
          </a:p>
          <a:p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12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3EFA6-2AE8-7AF2-71C0-C9C70548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BB788B-98C6-D60C-D260-4E81944D4C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001662"/>
              </p:ext>
            </p:extLst>
          </p:nvPr>
        </p:nvGraphicFramePr>
        <p:xfrm>
          <a:off x="698499" y="1509889"/>
          <a:ext cx="10341990" cy="2795128"/>
        </p:xfrm>
        <a:graphic>
          <a:graphicData uri="http://schemas.openxmlformats.org/drawingml/2006/table">
            <a:tbl>
              <a:tblPr/>
              <a:tblGrid>
                <a:gridCol w="3447330">
                  <a:extLst>
                    <a:ext uri="{9D8B030D-6E8A-4147-A177-3AD203B41FA5}">
                      <a16:colId xmlns:a16="http://schemas.microsoft.com/office/drawing/2014/main" val="392302495"/>
                    </a:ext>
                  </a:extLst>
                </a:gridCol>
                <a:gridCol w="3447330">
                  <a:extLst>
                    <a:ext uri="{9D8B030D-6E8A-4147-A177-3AD203B41FA5}">
                      <a16:colId xmlns:a16="http://schemas.microsoft.com/office/drawing/2014/main" val="3796918531"/>
                    </a:ext>
                  </a:extLst>
                </a:gridCol>
                <a:gridCol w="3447330">
                  <a:extLst>
                    <a:ext uri="{9D8B030D-6E8A-4147-A177-3AD203B41FA5}">
                      <a16:colId xmlns:a16="http://schemas.microsoft.com/office/drawing/2014/main" val="716195440"/>
                    </a:ext>
                  </a:extLst>
                </a:gridCol>
              </a:tblGrid>
              <a:tr h="8748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b="1" i="0">
                          <a:effectLst/>
                          <a:latin typeface="Arial"/>
                        </a:rPr>
                        <a:t>Amazon Web Services (AWS)</a:t>
                      </a:r>
                      <a:r>
                        <a:rPr lang="en-US" sz="2400" b="0" i="0">
                          <a:effectLst/>
                          <a:latin typeface="Arial"/>
                        </a:rPr>
                        <a:t> </a:t>
                      </a:r>
                      <a:endParaRPr lang="en-US" sz="4000" b="0" i="0">
                        <a:effectLst/>
                        <a:latin typeface="Arial"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i="0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Google Cloud Platform (GCP) 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US" sz="2400" b="1" i="0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Azure</a:t>
                      </a:r>
                    </a:p>
                  </a:txBody>
                  <a:tcPr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415510"/>
                  </a:ext>
                </a:extLst>
              </a:tr>
              <a:tr h="983973">
                <a:tc gridSpan="3">
                  <a:txBody>
                    <a:bodyPr/>
                    <a:lstStyle/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400" b="0" i="0" u="none" strike="noStrike" noProof="0">
                          <a:solidFill>
                            <a:srgbClr val="2B2B2B"/>
                          </a:solidFill>
                          <a:effectLst/>
                        </a:rPr>
                        <a:t>Direct billing to chart strings in NU Financials</a:t>
                      </a:r>
                      <a:endParaRPr lang="en-US" sz="2400" u="none" strike="noStrike" noProof="0"/>
                    </a:p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400" b="0" i="0" u="none" strike="noStrike" noProof="0">
                          <a:solidFill>
                            <a:srgbClr val="2B2B2B"/>
                          </a:solidFill>
                          <a:effectLst/>
                        </a:rPr>
                        <a:t>A waiver of data egress fees for most applications</a:t>
                      </a:r>
                      <a:endParaRPr lang="en-US" sz="2400"/>
                    </a:p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4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sign-on with Northwestern credentials</a:t>
                      </a:r>
                    </a:p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4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Discount of 5%-10% for services</a:t>
                      </a:r>
                    </a:p>
                    <a:p>
                      <a:pPr marL="285750" lvl="0" indent="-28575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4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HIPAA-compliant environments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>
                      <a:solidFill>
                        <a:srgbClr val="000000"/>
                      </a:solidFill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>
                      <a:solidFill>
                        <a:srgbClr val="000000"/>
                      </a:solidFill>
                    </a:lnT>
                    <a:lnB w="762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04766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FF9D532-CC7F-C92B-90B9-3A6A44794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93" y="598984"/>
            <a:ext cx="10515600" cy="909286"/>
          </a:xfrm>
        </p:spPr>
        <p:txBody>
          <a:bodyPr>
            <a:normAutofit fontScale="90000"/>
          </a:bodyPr>
          <a:lstStyle/>
          <a:p>
            <a:r>
              <a:rPr lang="en-US" sz="4400" b="1" i="0">
                <a:effectLst/>
                <a:latin typeface="Arial" panose="020B0604020202020204" pitchFamily="34" charset="0"/>
              </a:rPr>
              <a:t>Northwestern Cloud Benefits</a:t>
            </a:r>
            <a:r>
              <a:rPr lang="en-US" sz="4400" b="0" i="0">
                <a:effectLst/>
                <a:latin typeface="Arial" panose="020B0604020202020204" pitchFamily="34" charset="0"/>
              </a:rPr>
              <a:t> </a:t>
            </a:r>
            <a:br>
              <a:rPr lang="en-US" sz="4800" b="0" i="0">
                <a:effectLst/>
              </a:rPr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914A9-8BC7-A9D3-653F-49294D8FA141}"/>
              </a:ext>
            </a:extLst>
          </p:cNvPr>
          <p:cNvSpPr txBox="1"/>
          <p:nvPr/>
        </p:nvSpPr>
        <p:spPr>
          <a:xfrm>
            <a:off x="1100230" y="4688824"/>
            <a:ext cx="1024673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NU cloud account, are setup with alerts ensure proper usage such notifying you when there is suddenly a large charges or improper configuration. </a:t>
            </a:r>
          </a:p>
        </p:txBody>
      </p:sp>
    </p:spTree>
    <p:extLst>
      <p:ext uri="{BB962C8B-B14F-4D97-AF65-F5344CB8AC3E}">
        <p14:creationId xmlns:p14="http://schemas.microsoft.com/office/powerpoint/2010/main" val="126344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C5B0-BAC1-794C-D42F-F60C2D3E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Arial"/>
                <a:cs typeface="Arial"/>
              </a:rPr>
              <a:t>STRIDES </a:t>
            </a:r>
            <a:endParaRPr lang="en-US" sz="4000" b="1" dirty="0">
              <a:latin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FBB96-5D04-7C37-A3E6-0734665D6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68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If your project is funded by a NIH Grant, you may be able eligible for additional benefits through STRIDES </a:t>
            </a:r>
            <a:r>
              <a:rPr lang="en-US" dirty="0">
                <a:cs typeface="Calibri"/>
                <a:hlinkClick r:id="rId2"/>
              </a:rPr>
              <a:t>Link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7AFDA-18CC-4DCD-EBCE-3222CB70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E3710C8-94FD-35B8-3C82-12DB76D994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671348"/>
              </p:ext>
            </p:extLst>
          </p:nvPr>
        </p:nvGraphicFramePr>
        <p:xfrm>
          <a:off x="2652888" y="2767061"/>
          <a:ext cx="6887874" cy="2673208"/>
        </p:xfrm>
        <a:graphic>
          <a:graphicData uri="http://schemas.openxmlformats.org/drawingml/2006/table">
            <a:tbl>
              <a:tblPr/>
              <a:tblGrid>
                <a:gridCol w="3447330">
                  <a:extLst>
                    <a:ext uri="{9D8B030D-6E8A-4147-A177-3AD203B41FA5}">
                      <a16:colId xmlns:a16="http://schemas.microsoft.com/office/drawing/2014/main" val="392302495"/>
                    </a:ext>
                  </a:extLst>
                </a:gridCol>
                <a:gridCol w="3440544">
                  <a:extLst>
                    <a:ext uri="{9D8B030D-6E8A-4147-A177-3AD203B41FA5}">
                      <a16:colId xmlns:a16="http://schemas.microsoft.com/office/drawing/2014/main" val="3796918531"/>
                    </a:ext>
                  </a:extLst>
                </a:gridCol>
              </a:tblGrid>
              <a:tr h="87488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400" b="1" i="0">
                          <a:effectLst/>
                          <a:latin typeface="Arial"/>
                        </a:rPr>
                        <a:t>Amazon Web Services (AWS)</a:t>
                      </a:r>
                      <a:r>
                        <a:rPr lang="en-US" sz="2400" b="0" i="0">
                          <a:effectLst/>
                          <a:latin typeface="Arial"/>
                        </a:rPr>
                        <a:t> </a:t>
                      </a:r>
                      <a:endParaRPr lang="en-US" sz="4000" b="0" i="0">
                        <a:effectLst/>
                        <a:latin typeface="Arial"/>
                      </a:endParaRP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n-US" sz="2400" b="1" i="0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Google Cloud Platform (GCP) </a:t>
                      </a:r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415510"/>
                  </a:ext>
                </a:extLst>
              </a:tr>
              <a:tr h="983973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9% discount on all AWS services except S3 and Marketplace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14% discount on AWS S3 storage services (except Glacier Deep Archive)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Free access to enterprise-level AWS support (</a:t>
                      </a:r>
                      <a:r>
                        <a:rPr lang="en-US" sz="1600" b="0" i="0" u="none" strike="noStrike" noProof="0">
                          <a:solidFill>
                            <a:srgbClr val="2B2B2B"/>
                          </a:solidFill>
                          <a:effectLst/>
                          <a:latin typeface="Calibri"/>
                          <a:hlinkClick r:id="rId3"/>
                        </a:rPr>
                        <a:t>Documentation</a:t>
                      </a:r>
                      <a:r>
                        <a:rPr lang="en-US" sz="1600" b="0" i="0" u="none" strike="noStrike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) </a:t>
                      </a:r>
                      <a:endParaRPr lang="en-US" sz="1600"/>
                    </a:p>
                  </a:txBody>
                  <a:tcPr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>
                      <a:solidFill>
                        <a:srgbClr val="000000"/>
                      </a:solidFill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25% off compute and standard storage</a:t>
                      </a:r>
                      <a:endParaRPr lang="en-US" sz="1600" b="0" i="0" u="none" strike="noStrike" kern="1200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10% off </a:t>
                      </a:r>
                      <a:r>
                        <a:rPr lang="en-US" sz="1600" b="0" i="0" u="none" strike="noStrike" kern="1200" noProof="0" err="1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coldline</a:t>
                      </a:r>
                      <a:r>
                        <a:rPr lang="en-US" sz="16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 and archive storage</a:t>
                      </a:r>
                      <a:endParaRPr lang="en-US" sz="1600" b="0" i="0" u="none" strike="noStrike" kern="1200" noProof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16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19% off managed services such as </a:t>
                      </a:r>
                      <a:r>
                        <a:rPr lang="en-US" sz="1600" b="0" i="0" u="none" strike="noStrike" kern="1200" noProof="0" err="1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BigTable</a:t>
                      </a:r>
                      <a:r>
                        <a:rPr lang="en-US" sz="1600" b="0" i="0" u="none" strike="noStrike" kern="1200" noProof="0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 and </a:t>
                      </a:r>
                      <a:r>
                        <a:rPr lang="en-US" sz="1600" b="0" i="0" u="none" strike="noStrike" kern="1200" noProof="0" err="1">
                          <a:solidFill>
                            <a:srgbClr val="2B2B2B"/>
                          </a:solidFill>
                          <a:effectLst/>
                          <a:latin typeface="Calibri"/>
                        </a:rPr>
                        <a:t>BigQuery</a:t>
                      </a:r>
                      <a:endParaRPr lang="en-US" sz="1600" err="1"/>
                    </a:p>
                  </a:txBody>
                  <a:tcPr>
                    <a:lnL w="7620">
                      <a:solidFill>
                        <a:srgbClr val="000000"/>
                      </a:solidFill>
                    </a:lnL>
                    <a:lnR w="7620">
                      <a:solidFill>
                        <a:srgbClr val="000000"/>
                      </a:solidFill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04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611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8" y="378980"/>
            <a:ext cx="10515600" cy="1612550"/>
          </a:xfrm>
        </p:spPr>
        <p:txBody>
          <a:bodyPr/>
          <a:lstStyle/>
          <a:p>
            <a:pPr algn="ctr"/>
            <a:r>
              <a:rPr lang="en-US" b="1" dirty="0">
                <a:latin typeface="Arial"/>
                <a:cs typeface="Arial"/>
              </a:rPr>
              <a:t> Object Storage</a:t>
            </a:r>
            <a:endParaRPr lang="en-US" b="1" dirty="0">
              <a:solidFill>
                <a:srgbClr val="808080"/>
              </a:solidFill>
              <a:latin typeface="Arial"/>
              <a:cs typeface="Arial"/>
            </a:endParaRP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644" y="1531216"/>
            <a:ext cx="4746965" cy="449379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4E2A82"/>
                </a:solidFill>
                <a:latin typeface="Arial"/>
                <a:cs typeface="Arial"/>
              </a:rPr>
              <a:t>Inexpensive</a:t>
            </a:r>
            <a:endParaRPr lang="en-US">
              <a:solidFill>
                <a:srgbClr val="808080"/>
              </a:solidFill>
              <a:latin typeface="Arial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Pay only for what you use</a:t>
            </a:r>
            <a:endParaRPr lang="en-US">
              <a:solidFill>
                <a:srgbClr val="808080"/>
              </a:solidFill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4E2A82"/>
                </a:solidFill>
                <a:latin typeface="Arial"/>
                <a:cs typeface="Arial"/>
              </a:rPr>
              <a:t>Scalable</a:t>
            </a:r>
            <a:endParaRPr lang="en-US">
              <a:solidFill>
                <a:srgbClr val="808080"/>
              </a:solidFill>
              <a:latin typeface="Arial"/>
              <a:cs typeface="Arial"/>
            </a:endParaRPr>
          </a:p>
          <a:p>
            <a:pPr lvl="1"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Theoretically unlimited</a:t>
            </a:r>
            <a:endParaRPr lang="en-US">
              <a:solidFill>
                <a:srgbClr val="808080"/>
              </a:solidFill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solidFill>
                  <a:srgbClr val="4E2A82"/>
                </a:solidFill>
                <a:latin typeface="Arial"/>
                <a:cs typeface="Arial"/>
              </a:rPr>
              <a:t>Accessible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Web portal, Globus, CLI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Sharing data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4E2A82"/>
                </a:solidFill>
                <a:latin typeface="Arial"/>
                <a:cs typeface="Arial"/>
              </a:rPr>
              <a:t>Long Term Storage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Arial"/>
                <a:cs typeface="Arial"/>
              </a:rPr>
              <a:t>Great for storing data long term for cheap.</a:t>
            </a:r>
          </a:p>
          <a:p>
            <a:pPr>
              <a:buFont typeface="Arial"/>
              <a:buChar char="•"/>
            </a:pPr>
            <a:endParaRPr lang="en-US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29009" r="18841" b="28848"/>
          <a:stretch/>
        </p:blipFill>
        <p:spPr>
          <a:xfrm>
            <a:off x="6901423" y="1674759"/>
            <a:ext cx="3193303" cy="21738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84" y="2394827"/>
            <a:ext cx="1161763" cy="117711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11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4BBA4-46AA-AF8D-F380-5377DEA89BD3}"/>
              </a:ext>
            </a:extLst>
          </p:cNvPr>
          <p:cNvSpPr txBox="1"/>
          <p:nvPr/>
        </p:nvSpPr>
        <p:spPr>
          <a:xfrm>
            <a:off x="6271126" y="3931346"/>
            <a:ext cx="487384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In object storage, The data you upload are referred to as a object and each object includes the data itself, metadata/s, and a unique identifier.</a:t>
            </a:r>
            <a:endParaRPr lang="en-US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7131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C05C-2A30-7602-63ED-CA75EED3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  <a:sym typeface="Calibri"/>
              </a:rPr>
              <a:t>AWS - Simple Storage Service</a:t>
            </a:r>
            <a:r>
              <a:rPr lang="en-US" b="1">
                <a:latin typeface="Arial"/>
                <a:cs typeface="Arial"/>
              </a:rPr>
              <a:t> (S3)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A9823-851F-E153-D700-19BF9AF1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Content Placeholder 7" descr="Amazon S3 101. S3 is a Simple Storage Service that is… | by Vedha ...">
            <a:extLst>
              <a:ext uri="{FF2B5EF4-FFF2-40B4-BE49-F238E27FC236}">
                <a16:creationId xmlns:a16="http://schemas.microsoft.com/office/drawing/2014/main" id="{007EE4E6-E85E-387B-AC6E-CF5D73E63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295" y="1460500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800833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23C87-9044-B7BD-EBC5-52FC0590C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C1DFE-34AF-E7C7-A691-230068C2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latin typeface="Arial"/>
                <a:cs typeface="Arial"/>
              </a:rPr>
              <a:t>What makes a bucket?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8E688-B64E-A37D-4A1E-9286CF03B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2455" y="1493501"/>
            <a:ext cx="6553199" cy="471117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latin typeface="Arial"/>
              <a:ea typeface="Calibri"/>
              <a:cs typeface="Arial"/>
            </a:endParaRPr>
          </a:p>
          <a:p>
            <a:r>
              <a:rPr lang="en-US" b="1">
                <a:latin typeface="Arial"/>
                <a:ea typeface="Calibri"/>
                <a:cs typeface="Arial"/>
              </a:rPr>
              <a:t>Bucket</a:t>
            </a:r>
            <a:r>
              <a:rPr lang="en-US">
                <a:latin typeface="Arial"/>
                <a:ea typeface="Calibri"/>
                <a:cs typeface="Arial"/>
              </a:rPr>
              <a:t> – a container that stores objects </a:t>
            </a:r>
            <a:endParaRPr lang="en-US">
              <a:latin typeface="Calibri" panose="020F0502020204030204"/>
              <a:ea typeface="Calibri"/>
              <a:cs typeface="Calibri" panose="020F0502020204030204"/>
            </a:endParaRPr>
          </a:p>
          <a:p>
            <a:endParaRPr lang="en-US">
              <a:latin typeface="Arial"/>
              <a:ea typeface="Calibri"/>
              <a:cs typeface="Arial"/>
            </a:endParaRPr>
          </a:p>
          <a:p>
            <a:r>
              <a:rPr lang="en-US" sz="2600" b="1">
                <a:latin typeface="Arial"/>
                <a:ea typeface="Calibri"/>
                <a:cs typeface="Arial"/>
              </a:rPr>
              <a:t>Object</a:t>
            </a:r>
            <a:r>
              <a:rPr lang="en-US" sz="2600">
                <a:latin typeface="Arial"/>
                <a:ea typeface="Calibri"/>
                <a:cs typeface="Arial"/>
              </a:rPr>
              <a:t> - Any data type + Tag </a:t>
            </a:r>
          </a:p>
          <a:p>
            <a:endParaRPr lang="en-US" sz="2600">
              <a:latin typeface="Arial"/>
              <a:ea typeface="Calibri"/>
              <a:cs typeface="Arial"/>
            </a:endParaRPr>
          </a:p>
          <a:p>
            <a:r>
              <a:rPr lang="en-US" b="1">
                <a:latin typeface="Arial"/>
                <a:ea typeface="Calibri"/>
                <a:cs typeface="Arial"/>
              </a:rPr>
              <a:t>Tag</a:t>
            </a:r>
            <a:r>
              <a:rPr lang="en-US">
                <a:latin typeface="Arial"/>
                <a:ea typeface="Calibri"/>
                <a:cs typeface="Arial"/>
              </a:rPr>
              <a:t> – An optional identifier you can set for organization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>
              <a:latin typeface="Calibri" panose="020F0502020204030204"/>
              <a:cs typeface="Calibri"/>
            </a:endParaRPr>
          </a:p>
          <a:p>
            <a:endParaRPr lang="en-US">
              <a:latin typeface="Arial"/>
              <a:ea typeface="Calibri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000" b="1">
              <a:latin typeface="Arial"/>
              <a:ea typeface="Calibri"/>
              <a:cs typeface="Arial"/>
            </a:endParaRPr>
          </a:p>
          <a:p>
            <a:endParaRPr lang="en-US">
              <a:latin typeface="Arial"/>
              <a:ea typeface="Calibri"/>
              <a:cs typeface="Arial"/>
            </a:endParaRPr>
          </a:p>
          <a:p>
            <a:endParaRPr lang="en-US">
              <a:latin typeface="Arial"/>
              <a:ea typeface="Calibri"/>
              <a:cs typeface="Arial"/>
            </a:endParaRPr>
          </a:p>
          <a:p>
            <a:endParaRPr lang="en-US">
              <a:latin typeface="Arial"/>
              <a:ea typeface="Calibri"/>
              <a:cs typeface="Arial"/>
            </a:endParaRPr>
          </a:p>
        </p:txBody>
      </p:sp>
      <p:pic>
        <p:nvPicPr>
          <p:cNvPr id="7" name="Picture 6" descr="How to store and extract data from AWS S3 bucket? - NerdyElectronics">
            <a:extLst>
              <a:ext uri="{FF2B5EF4-FFF2-40B4-BE49-F238E27FC236}">
                <a16:creationId xmlns:a16="http://schemas.microsoft.com/office/drawing/2014/main" id="{35EE9C55-8BED-8DAD-8CEB-8024860AC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042" y="1904895"/>
            <a:ext cx="4856671" cy="4054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B600F-E250-1241-7C98-50DF221E9DAB}"/>
              </a:ext>
            </a:extLst>
          </p:cNvPr>
          <p:cNvSpPr txBox="1"/>
          <p:nvPr/>
        </p:nvSpPr>
        <p:spPr>
          <a:xfrm>
            <a:off x="537218" y="6205173"/>
            <a:ext cx="111104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Any File that has an extension that can be opened from a file explorer can be stored in an Object Storage</a:t>
            </a: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5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7373C-9481-8FC4-54D1-62BF77957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32" y="50259"/>
            <a:ext cx="11785600" cy="1107059"/>
          </a:xfrm>
        </p:spPr>
        <p:txBody>
          <a:bodyPr lIns="60959" tIns="60960" rIns="60959" bIns="60960" anchor="ctr">
            <a:noAutofit/>
          </a:bodyPr>
          <a:lstStyle>
            <a:defPPr marL="0" marR="0" indent="0" algn="l" defTabSz="121917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609585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1219170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828754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2438339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3047924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3657509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4267093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4876678" algn="l" defTabSz="60958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/>
            <a:r>
              <a:rPr lang="en-US" sz="4400" b="1">
                <a:solidFill>
                  <a:schemeClr val="tx1"/>
                </a:solidFill>
                <a:latin typeface="Arial"/>
                <a:cs typeface="Arial"/>
              </a:rPr>
              <a:t>General Storage Tier/Class 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A0DDF28-12AE-2DAF-A245-FEA2C0E78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73964"/>
              </p:ext>
            </p:extLst>
          </p:nvPr>
        </p:nvGraphicFramePr>
        <p:xfrm>
          <a:off x="1027043" y="1148522"/>
          <a:ext cx="10614544" cy="5143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939">
                  <a:extLst>
                    <a:ext uri="{9D8B030D-6E8A-4147-A177-3AD203B41FA5}">
                      <a16:colId xmlns:a16="http://schemas.microsoft.com/office/drawing/2014/main" val="2120431376"/>
                    </a:ext>
                  </a:extLst>
                </a:gridCol>
                <a:gridCol w="6139959">
                  <a:extLst>
                    <a:ext uri="{9D8B030D-6E8A-4147-A177-3AD203B41FA5}">
                      <a16:colId xmlns:a16="http://schemas.microsoft.com/office/drawing/2014/main" val="3129482091"/>
                    </a:ext>
                  </a:extLst>
                </a:gridCol>
                <a:gridCol w="1344705">
                  <a:extLst>
                    <a:ext uri="{9D8B030D-6E8A-4147-A177-3AD203B41FA5}">
                      <a16:colId xmlns:a16="http://schemas.microsoft.com/office/drawing/2014/main" val="1476827057"/>
                    </a:ext>
                  </a:extLst>
                </a:gridCol>
                <a:gridCol w="1336941">
                  <a:extLst>
                    <a:ext uri="{9D8B030D-6E8A-4147-A177-3AD203B41FA5}">
                      <a16:colId xmlns:a16="http://schemas.microsoft.com/office/drawing/2014/main" val="3147637336"/>
                    </a:ext>
                  </a:extLst>
                </a:gridCol>
              </a:tblGrid>
              <a:tr h="13411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700" b="1" i="0" u="none" strike="noStrike" noProof="0">
                          <a:latin typeface="Arial"/>
                        </a:rPr>
                        <a:t>Storage</a:t>
                      </a:r>
                      <a:endParaRPr lang="en-US" sz="2700" b="1">
                        <a:latin typeface="Arial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700" b="1" i="0" u="none" strike="noStrike" noProof="0">
                          <a:latin typeface="Arial"/>
                        </a:rPr>
                        <a:t>Tier</a:t>
                      </a:r>
                      <a:endParaRPr lang="en-US" sz="2700" b="1">
                        <a:latin typeface="Arial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700" b="1">
                          <a:latin typeface="Arial"/>
                        </a:rPr>
                        <a:t>Usage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700" b="1">
                          <a:latin typeface="Arial"/>
                        </a:rPr>
                        <a:t>Cost/</a:t>
                      </a:r>
                      <a:endParaRPr lang="en-US" sz="2700"/>
                    </a:p>
                    <a:p>
                      <a:pPr lvl="0" algn="ctr">
                        <a:buNone/>
                      </a:pPr>
                      <a:r>
                        <a:rPr lang="en-US" sz="2700" b="1">
                          <a:latin typeface="Arial"/>
                        </a:rPr>
                        <a:t>TB/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700" b="1">
                          <a:latin typeface="Arial"/>
                        </a:rPr>
                        <a:t>month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700" b="1">
                          <a:latin typeface="Arial"/>
                        </a:rPr>
                        <a:t>Min days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97097780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/>
                        </a:rPr>
                        <a:t>Hot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/>
                        </a:rPr>
                        <a:t>Frequently accessed data 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(multiple times a day) 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~$20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none</a:t>
                      </a:r>
                    </a:p>
                  </a:txBody>
                  <a:tcPr marL="121920" marR="121920" marT="60960" marB="6096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73114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Cool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/>
                        </a:rPr>
                        <a:t>Infrequently accessed data (weekly or monthly), needs to be fast when accessed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~$10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~30 </a:t>
                      </a:r>
                    </a:p>
                  </a:txBody>
                  <a:tcPr marL="121920" marR="121920" marT="60960" marB="6096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370194"/>
                  </a:ext>
                </a:extLst>
              </a:tr>
              <a:tr h="10398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Cold</a:t>
                      </a:r>
                    </a:p>
                  </a:txBody>
                  <a:tcPr marL="121920" marR="121920" marT="60960" marB="609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Arial"/>
                        </a:rPr>
                        <a:t>Accessed 1-2 times a year, </a:t>
                      </a:r>
                      <a:endParaRPr lang="en-US" sz="1600"/>
                    </a:p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slower to access</a:t>
                      </a:r>
                    </a:p>
                  </a:txBody>
                  <a:tcPr marL="121920" marR="121920" marT="60960" marB="609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~$4</a:t>
                      </a:r>
                    </a:p>
                  </a:txBody>
                  <a:tcPr marL="121920" marR="121920" marT="60960" marB="609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~90</a:t>
                      </a:r>
                    </a:p>
                  </a:txBody>
                  <a:tcPr marL="121920" marR="121920" marT="60960" marB="6096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14827"/>
                  </a:ext>
                </a:extLst>
              </a:tr>
              <a:tr h="103988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Archive</a:t>
                      </a:r>
                    </a:p>
                  </a:txBody>
                  <a:tcPr marL="121920" marR="121920" marT="60960" marB="609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Not expected to access, data retained for compliance, slowest retrieval</a:t>
                      </a:r>
                    </a:p>
                  </a:txBody>
                  <a:tcPr marL="121920" marR="121920" marT="60960" marB="609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~$1</a:t>
                      </a:r>
                    </a:p>
                  </a:txBody>
                  <a:tcPr marL="121920" marR="121920" marT="60960" marB="609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>
                          <a:latin typeface="Arial"/>
                        </a:rPr>
                        <a:t>180-365</a:t>
                      </a:r>
                    </a:p>
                  </a:txBody>
                  <a:tcPr marL="121920" marR="121920" marT="60960" marB="6096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112560"/>
                  </a:ext>
                </a:extLst>
              </a:tr>
            </a:tbl>
          </a:graphicData>
        </a:graphic>
      </p:graphicFrame>
      <p:pic>
        <p:nvPicPr>
          <p:cNvPr id="5" name="Picture 4" descr="A red bin with white squares and circles&#10;&#10;Description automatically generated">
            <a:extLst>
              <a:ext uri="{FF2B5EF4-FFF2-40B4-BE49-F238E27FC236}">
                <a16:creationId xmlns:a16="http://schemas.microsoft.com/office/drawing/2014/main" id="{4D7D1335-BDD9-2A32-F973-37DE74926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3" y="2464552"/>
            <a:ext cx="694990" cy="707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5F2ED-E348-DE02-A73A-68AA6E7315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2" y="3050929"/>
            <a:ext cx="281941" cy="365129"/>
          </a:xfrm>
          <a:prstGeom prst="rect">
            <a:avLst/>
          </a:prstGeom>
        </p:spPr>
      </p:pic>
      <p:pic>
        <p:nvPicPr>
          <p:cNvPr id="9" name="Picture 8" descr="A blue trash can with white squares and circles&#10;&#10;Description automatically generated">
            <a:extLst>
              <a:ext uri="{FF2B5EF4-FFF2-40B4-BE49-F238E27FC236}">
                <a16:creationId xmlns:a16="http://schemas.microsoft.com/office/drawing/2014/main" id="{903717BF-0A00-F88D-B2C3-55BC165B11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" y="5237926"/>
            <a:ext cx="745963" cy="759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378670-4D11-B468-3EA9-5B4D956AE6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52" y="5888944"/>
            <a:ext cx="405186" cy="3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668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9A391-5A9F-697E-F092-3A9EF274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AWS – Storage Pricing at a glance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79C33-1914-FFEC-0FC2-FBA79934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F317066-2230-1FD2-0FB3-19DCB6DD4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953012"/>
              </p:ext>
            </p:extLst>
          </p:nvPr>
        </p:nvGraphicFramePr>
        <p:xfrm>
          <a:off x="491923" y="2237772"/>
          <a:ext cx="10862855" cy="238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1508">
                  <a:extLst>
                    <a:ext uri="{9D8B030D-6E8A-4147-A177-3AD203B41FA5}">
                      <a16:colId xmlns:a16="http://schemas.microsoft.com/office/drawing/2014/main" val="4163711059"/>
                    </a:ext>
                  </a:extLst>
                </a:gridCol>
                <a:gridCol w="1878985">
                  <a:extLst>
                    <a:ext uri="{9D8B030D-6E8A-4147-A177-3AD203B41FA5}">
                      <a16:colId xmlns:a16="http://schemas.microsoft.com/office/drawing/2014/main" val="1045707450"/>
                    </a:ext>
                  </a:extLst>
                </a:gridCol>
                <a:gridCol w="1535705">
                  <a:extLst>
                    <a:ext uri="{9D8B030D-6E8A-4147-A177-3AD203B41FA5}">
                      <a16:colId xmlns:a16="http://schemas.microsoft.com/office/drawing/2014/main" val="2558557005"/>
                    </a:ext>
                  </a:extLst>
                </a:gridCol>
                <a:gridCol w="1641867">
                  <a:extLst>
                    <a:ext uri="{9D8B030D-6E8A-4147-A177-3AD203B41FA5}">
                      <a16:colId xmlns:a16="http://schemas.microsoft.com/office/drawing/2014/main" val="2225530502"/>
                    </a:ext>
                  </a:extLst>
                </a:gridCol>
                <a:gridCol w="1724790">
                  <a:extLst>
                    <a:ext uri="{9D8B030D-6E8A-4147-A177-3AD203B41FA5}">
                      <a16:colId xmlns:a16="http://schemas.microsoft.com/office/drawing/2014/main" val="1464273540"/>
                    </a:ext>
                  </a:extLst>
                </a:gridCol>
              </a:tblGrid>
              <a:tr h="1145411">
                <a:tc>
                  <a:txBody>
                    <a:bodyPr/>
                    <a:lstStyle/>
                    <a:p>
                      <a:r>
                        <a:rPr lang="en-US" sz="3200" dirty="0"/>
                        <a:t>Storage Class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Per Gb/ Month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dirty="0"/>
                        <a:t>Per TB/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Per TB/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Per 5TB/ year 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45687"/>
                  </a:ext>
                </a:extLst>
              </a:tr>
              <a:tr h="6217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S3 Standard (Hot)      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$0.023 </a:t>
                      </a:r>
                      <a:endParaRPr lang="en-US" sz="3200" b="0" i="0" u="none" strike="noStrike" noProof="0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$23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$276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$1380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030123"/>
                  </a:ext>
                </a:extLst>
              </a:tr>
              <a:tr h="6217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S3 Glacier deep archive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$0.00099 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333333"/>
                          </a:solidFill>
                          <a:latin typeface="Calibri"/>
                        </a:rPr>
                        <a:t>$1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dirty="0"/>
                        <a:t>$12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32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$60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156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04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3BEAF-C5B5-83C9-568B-EACFCC26F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91" y="85404"/>
            <a:ext cx="10746509" cy="134095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latin typeface="Arial"/>
                <a:cs typeface="Arial"/>
                <a:sym typeface="Calibri"/>
              </a:rPr>
              <a:t>Data Retrieval Fee and time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69EA0-29A1-B954-79A6-595E6C078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415" y="1548535"/>
            <a:ext cx="10742385" cy="46284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ea typeface="Calibri" panose="020F0502020204030204"/>
              <a:cs typeface="Calibri"/>
            </a:endParaRPr>
          </a:p>
          <a:p>
            <a:r>
              <a:rPr lang="en-US" sz="2400" dirty="0">
                <a:cs typeface="Calibri"/>
              </a:rPr>
              <a:t>When changing storage tier from cold to hot tier you will incur retrieval fees the cost will vary depending on the storage tier and the retrieval time.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dirty="0">
                <a:cs typeface="Calibri"/>
              </a:rPr>
              <a:t>There are 3 Types of Retrieval</a:t>
            </a:r>
            <a:endParaRPr lang="en-US" sz="180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AC255-D361-2AB9-F4F0-58D8FE2A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AF64EC-6374-BF71-C7FC-BFF6B2709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531269"/>
              </p:ext>
            </p:extLst>
          </p:nvPr>
        </p:nvGraphicFramePr>
        <p:xfrm>
          <a:off x="773205" y="3276656"/>
          <a:ext cx="9893381" cy="1562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8320">
                  <a:extLst>
                    <a:ext uri="{9D8B030D-6E8A-4147-A177-3AD203B41FA5}">
                      <a16:colId xmlns:a16="http://schemas.microsoft.com/office/drawing/2014/main" val="870155971"/>
                    </a:ext>
                  </a:extLst>
                </a:gridCol>
                <a:gridCol w="2414183">
                  <a:extLst>
                    <a:ext uri="{9D8B030D-6E8A-4147-A177-3AD203B41FA5}">
                      <a16:colId xmlns:a16="http://schemas.microsoft.com/office/drawing/2014/main" val="2851570359"/>
                    </a:ext>
                  </a:extLst>
                </a:gridCol>
                <a:gridCol w="3530878">
                  <a:extLst>
                    <a:ext uri="{9D8B030D-6E8A-4147-A177-3AD203B41FA5}">
                      <a16:colId xmlns:a16="http://schemas.microsoft.com/office/drawing/2014/main" val="3363654142"/>
                    </a:ext>
                  </a:extLst>
                </a:gridCol>
              </a:tblGrid>
              <a:tr h="373765">
                <a:tc>
                  <a:txBody>
                    <a:bodyPr/>
                    <a:lstStyle/>
                    <a:p>
                      <a:r>
                        <a:rPr lang="en-US"/>
                        <a:t>Retrieval from Deep Glacier Archive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Cost (per 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90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Expedited (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Expensive And Fastest)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Can't Expedite on DGA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N/A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0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Standard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(Balanced Price and Speed)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Within 12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698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Bulk 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(Free/Cheap and Very Slow)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$0.0025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Within 48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5692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C083CD-404B-29BE-B5E2-694D82DF29E7}"/>
              </a:ext>
            </a:extLst>
          </p:cNvPr>
          <p:cNvSpPr/>
          <p:nvPr/>
        </p:nvSpPr>
        <p:spPr>
          <a:xfrm>
            <a:off x="1899215" y="5116411"/>
            <a:ext cx="7633908" cy="67056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Data Retrieval is the process of making a file available to copy or download</a:t>
            </a:r>
          </a:p>
        </p:txBody>
      </p:sp>
    </p:spTree>
    <p:extLst>
      <p:ext uri="{BB962C8B-B14F-4D97-AF65-F5344CB8AC3E}">
        <p14:creationId xmlns:p14="http://schemas.microsoft.com/office/powerpoint/2010/main" val="316142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67FD-FA77-AEB7-B1B0-4FB32AAA7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43822" cy="939860"/>
          </a:xfrm>
        </p:spPr>
        <p:txBody>
          <a:bodyPr/>
          <a:lstStyle/>
          <a:p>
            <a:pPr algn="ctr"/>
            <a:r>
              <a:rPr lang="en-US" b="1" dirty="0">
                <a:latin typeface="Arial"/>
                <a:cs typeface="Arial"/>
                <a:sym typeface="Calibri"/>
              </a:rPr>
              <a:t>Data Lifecycle &amp; Intelligent Tiering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FEFD3-EB63-BD40-EBDC-6F761762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04867"/>
            <a:ext cx="5157787" cy="823912"/>
          </a:xfrm>
        </p:spPr>
        <p:txBody>
          <a:bodyPr>
            <a:noAutofit/>
          </a:bodyPr>
          <a:lstStyle/>
          <a:p>
            <a:pPr algn="ctr"/>
            <a:r>
              <a:rPr lang="en-US" sz="2600" b="0" dirty="0">
                <a:solidFill>
                  <a:srgbClr val="4E2A82"/>
                </a:solidFill>
                <a:latin typeface="Arial"/>
                <a:cs typeface="Arial"/>
              </a:rPr>
              <a:t>Data Lifecycle Rule Policy</a:t>
            </a:r>
            <a:endParaRPr lang="en-US" sz="2600" b="0" dirty="0">
              <a:latin typeface="Arial"/>
              <a:cs typeface="Arial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90284-2F8E-5CFF-3594-B6501EF74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714" y="3022067"/>
            <a:ext cx="5157787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latin typeface="Arial"/>
                <a:cs typeface="Arial"/>
              </a:rPr>
              <a:t>A rule that you configure that automates the transition and expiration of objects in an S3 bucket based on lapsed time.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2000" dirty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000" dirty="0">
                <a:latin typeface="Arial"/>
                <a:cs typeface="Arial"/>
              </a:rPr>
              <a:t>Retrieval fees and times are still applicable 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2000" dirty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2000" dirty="0">
              <a:latin typeface="Arial"/>
              <a:cs typeface="Arial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C6C649-33DC-B4FC-1E80-2D2AF95DFF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16171" y="1719485"/>
            <a:ext cx="5183188" cy="823912"/>
          </a:xfrm>
        </p:spPr>
        <p:txBody>
          <a:bodyPr>
            <a:noAutofit/>
          </a:bodyPr>
          <a:lstStyle/>
          <a:p>
            <a:pPr algn="ctr"/>
            <a:r>
              <a:rPr lang="en-US" sz="2800" b="0" dirty="0">
                <a:solidFill>
                  <a:srgbClr val="4E2A82"/>
                </a:solidFill>
                <a:latin typeface="Arial"/>
                <a:cs typeface="Arial"/>
              </a:rPr>
              <a:t>Intelligent Tiering Storage Class</a:t>
            </a:r>
            <a:endParaRPr lang="en-US" sz="2800" b="0" dirty="0">
              <a:latin typeface="Arial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C28755-3FE4-1A5F-B869-0FB0FE31C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55685"/>
            <a:ext cx="518318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A Storage class that will automatically move files between different storage class based on your access patterns 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No Retrieval Fees and retrieval times are immediate. </a:t>
            </a:r>
          </a:p>
          <a:p>
            <a:endParaRPr lang="en-US" sz="2000" dirty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E34EE-571E-80AB-39B3-DFF2CF79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5145" y="6117744"/>
            <a:ext cx="2743200" cy="365125"/>
          </a:xfrm>
        </p:spPr>
        <p:txBody>
          <a:bodyPr/>
          <a:lstStyle/>
          <a:p>
            <a:fld id="{4ABCD30C-E5CB-4D68-BE17-4684CAB0564E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A red bin with different shapes&#10;&#10;Description automatically generated">
            <a:extLst>
              <a:ext uri="{FF2B5EF4-FFF2-40B4-BE49-F238E27FC236}">
                <a16:creationId xmlns:a16="http://schemas.microsoft.com/office/drawing/2014/main" id="{63C0CA14-E302-FBB7-0C67-CC39D94F2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23" y="5788025"/>
            <a:ext cx="783611" cy="797359"/>
          </a:xfrm>
          <a:prstGeom prst="rect">
            <a:avLst/>
          </a:prstGeom>
        </p:spPr>
      </p:pic>
      <p:pic>
        <p:nvPicPr>
          <p:cNvPr id="11" name="Picture 10" descr="A close up of a fire&#10;&#10;Description automatically generated">
            <a:extLst>
              <a:ext uri="{FF2B5EF4-FFF2-40B4-BE49-F238E27FC236}">
                <a16:creationId xmlns:a16="http://schemas.microsoft.com/office/drawing/2014/main" id="{AB6BCE4B-9C60-BED5-2546-5505FA1E3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37" y="6211079"/>
            <a:ext cx="306226" cy="396579"/>
          </a:xfrm>
          <a:prstGeom prst="rect">
            <a:avLst/>
          </a:prstGeom>
        </p:spPr>
      </p:pic>
      <p:pic>
        <p:nvPicPr>
          <p:cNvPr id="13" name="Picture 12" descr="A blue bin with white squares and circles&#10;&#10;Description automatically generated">
            <a:extLst>
              <a:ext uri="{FF2B5EF4-FFF2-40B4-BE49-F238E27FC236}">
                <a16:creationId xmlns:a16="http://schemas.microsoft.com/office/drawing/2014/main" id="{A7FAB298-EDC5-4538-7DA4-C47789226B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47" y="5828277"/>
            <a:ext cx="783611" cy="797359"/>
          </a:xfrm>
          <a:prstGeom prst="rect">
            <a:avLst/>
          </a:prstGeom>
        </p:spPr>
      </p:pic>
      <p:pic>
        <p:nvPicPr>
          <p:cNvPr id="15" name="Picture 14" descr="A blue snowflake on a black background&#10;&#10;Description automatically generated">
            <a:extLst>
              <a:ext uri="{FF2B5EF4-FFF2-40B4-BE49-F238E27FC236}">
                <a16:creationId xmlns:a16="http://schemas.microsoft.com/office/drawing/2014/main" id="{17049DB3-74B5-5A92-1EBC-B3EDAF09B6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76" y="6367914"/>
            <a:ext cx="440020" cy="425795"/>
          </a:xfrm>
          <a:prstGeom prst="rect">
            <a:avLst/>
          </a:prstGeom>
        </p:spPr>
      </p:pic>
      <p:pic>
        <p:nvPicPr>
          <p:cNvPr id="17" name="Picture 16" descr="A black and white trash can with red text&#10;&#10;Description automatically generated">
            <a:extLst>
              <a:ext uri="{FF2B5EF4-FFF2-40B4-BE49-F238E27FC236}">
                <a16:creationId xmlns:a16="http://schemas.microsoft.com/office/drawing/2014/main" id="{F53C1DEE-36B9-1CD9-3A6E-04DF35E45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2" y="5790847"/>
            <a:ext cx="732116" cy="93847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55379C-9565-01FB-CB5B-C5C8E78C5124}"/>
              </a:ext>
            </a:extLst>
          </p:cNvPr>
          <p:cNvCxnSpPr/>
          <p:nvPr/>
        </p:nvCxnSpPr>
        <p:spPr>
          <a:xfrm flipV="1">
            <a:off x="2187705" y="6323055"/>
            <a:ext cx="701385" cy="71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D65251-6678-5EEA-ECA9-41E383A927C5}"/>
              </a:ext>
            </a:extLst>
          </p:cNvPr>
          <p:cNvCxnSpPr/>
          <p:nvPr/>
        </p:nvCxnSpPr>
        <p:spPr>
          <a:xfrm flipV="1">
            <a:off x="4058363" y="6260630"/>
            <a:ext cx="701385" cy="71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red bin with different shapes&#10;&#10;Description automatically generated">
            <a:extLst>
              <a:ext uri="{FF2B5EF4-FFF2-40B4-BE49-F238E27FC236}">
                <a16:creationId xmlns:a16="http://schemas.microsoft.com/office/drawing/2014/main" id="{57F9F6CD-52B8-E04A-626A-8D513A158B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01" y="5814707"/>
            <a:ext cx="783611" cy="797359"/>
          </a:xfrm>
          <a:prstGeom prst="rect">
            <a:avLst/>
          </a:prstGeom>
        </p:spPr>
      </p:pic>
      <p:pic>
        <p:nvPicPr>
          <p:cNvPr id="25" name="Picture 24" descr="A close up of a fire&#10;&#10;Description automatically generated">
            <a:extLst>
              <a:ext uri="{FF2B5EF4-FFF2-40B4-BE49-F238E27FC236}">
                <a16:creationId xmlns:a16="http://schemas.microsoft.com/office/drawing/2014/main" id="{D23D642C-5131-190A-58F1-3DF025EB1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15" y="6237761"/>
            <a:ext cx="306226" cy="396579"/>
          </a:xfrm>
          <a:prstGeom prst="rect">
            <a:avLst/>
          </a:prstGeom>
        </p:spPr>
      </p:pic>
      <p:pic>
        <p:nvPicPr>
          <p:cNvPr id="27" name="Picture 26" descr="A blue bin with white squares and circles&#10;&#10;Description automatically generated">
            <a:extLst>
              <a:ext uri="{FF2B5EF4-FFF2-40B4-BE49-F238E27FC236}">
                <a16:creationId xmlns:a16="http://schemas.microsoft.com/office/drawing/2014/main" id="{BA3F7547-FC30-2E1B-21B1-6E21E8FF68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525" y="5854959"/>
            <a:ext cx="783611" cy="797359"/>
          </a:xfrm>
          <a:prstGeom prst="rect">
            <a:avLst/>
          </a:prstGeom>
        </p:spPr>
      </p:pic>
      <p:pic>
        <p:nvPicPr>
          <p:cNvPr id="29" name="Picture 28" descr="A blue snowflake on a black background&#10;&#10;Description automatically generated">
            <a:extLst>
              <a:ext uri="{FF2B5EF4-FFF2-40B4-BE49-F238E27FC236}">
                <a16:creationId xmlns:a16="http://schemas.microsoft.com/office/drawing/2014/main" id="{FD19A2C3-B8A6-7672-F9A9-900EDC747F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54" y="6394596"/>
            <a:ext cx="440020" cy="42579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05B549-0B17-A13F-68EA-E5BAE100C438}"/>
              </a:ext>
            </a:extLst>
          </p:cNvPr>
          <p:cNvCxnSpPr/>
          <p:nvPr/>
        </p:nvCxnSpPr>
        <p:spPr>
          <a:xfrm flipV="1">
            <a:off x="7854983" y="6349737"/>
            <a:ext cx="701385" cy="71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CF3248-D8C4-FCE3-23DA-0F73DDCAFCEE}"/>
              </a:ext>
            </a:extLst>
          </p:cNvPr>
          <p:cNvCxnSpPr/>
          <p:nvPr/>
        </p:nvCxnSpPr>
        <p:spPr>
          <a:xfrm flipH="1" flipV="1">
            <a:off x="7777435" y="6128192"/>
            <a:ext cx="688559" cy="7768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black and red logo&#10;&#10;Description automatically generated">
            <a:extLst>
              <a:ext uri="{FF2B5EF4-FFF2-40B4-BE49-F238E27FC236}">
                <a16:creationId xmlns:a16="http://schemas.microsoft.com/office/drawing/2014/main" id="{0B16733D-8D27-FB0D-AE13-F08ABC6A76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091" y="5761085"/>
            <a:ext cx="732116" cy="938475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D2111E-AFC7-8F86-78DE-14329B82F8FB}"/>
              </a:ext>
            </a:extLst>
          </p:cNvPr>
          <p:cNvCxnSpPr/>
          <p:nvPr/>
        </p:nvCxnSpPr>
        <p:spPr>
          <a:xfrm flipV="1">
            <a:off x="9739753" y="6237924"/>
            <a:ext cx="997717" cy="1482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Badge Cross outline">
            <a:extLst>
              <a:ext uri="{FF2B5EF4-FFF2-40B4-BE49-F238E27FC236}">
                <a16:creationId xmlns:a16="http://schemas.microsoft.com/office/drawing/2014/main" id="{5710D179-74FA-8ACC-C739-0AA9711C9A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22530" y="5858805"/>
            <a:ext cx="759178" cy="7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6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Object Storage: Versioning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194" y="366919"/>
            <a:ext cx="1599263" cy="18927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33" y="2150344"/>
            <a:ext cx="11713463" cy="3046988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Creates multiple versions of the same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Prevents accidental deletions by retaining previous versions.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Easy retrieval and restoration of previous versions of objects.</a:t>
            </a:r>
            <a:endParaRPr lang="en-US" sz="32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Providing a complete history of changes.</a:t>
            </a:r>
            <a:endParaRPr lang="en-US" sz="3200">
              <a:latin typeface="Calibri"/>
              <a:cs typeface="Calibri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Versioning can be turned on or off</a:t>
            </a:r>
            <a:endParaRPr lang="en-US" sz="3200">
              <a:solidFill>
                <a:srgbClr val="808080"/>
              </a:solidFill>
              <a:latin typeface="Arial"/>
              <a:cs typeface="Arial"/>
            </a:endParaRP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3200">
                <a:solidFill>
                  <a:srgbClr val="FF0000"/>
                </a:solidFill>
                <a:latin typeface="Arial"/>
                <a:cs typeface="Arial"/>
              </a:rPr>
              <a:t>Versioning costs may quickly add up</a:t>
            </a:r>
            <a:endParaRPr lang="en-US" sz="3200">
              <a:solidFill>
                <a:srgbClr val="FF0000"/>
              </a:solidFill>
            </a:endParaRPr>
          </a:p>
        </p:txBody>
      </p:sp>
      <p:pic>
        <p:nvPicPr>
          <p:cNvPr id="7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0086" y="1776180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50" y="432015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721" y="797146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456" y="457039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830" y="818532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18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685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3" t="11375" r="2276" b="11003"/>
          <a:stretch/>
        </p:blipFill>
        <p:spPr>
          <a:xfrm>
            <a:off x="9383888" y="2293"/>
            <a:ext cx="2730297" cy="1784652"/>
          </a:xfrm>
          <a:prstGeom prst="rect">
            <a:avLst/>
          </a:prstGeom>
          <a:noFill/>
          <a:effectLst>
            <a:reflection stA="45000" endPos="6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After this session, you will be able to...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034" y="1503892"/>
            <a:ext cx="1111431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Learn the advantages of getting a Northwestern cloud account and how to request one.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Understand what </a:t>
            </a:r>
            <a:r>
              <a:rPr lang="en-US" b="1" dirty="0">
                <a:latin typeface="Arial"/>
                <a:cs typeface="Arial"/>
              </a:rPr>
              <a:t>cloud object storage</a:t>
            </a:r>
            <a:r>
              <a:rPr lang="en-US" dirty="0">
                <a:latin typeface="Arial"/>
                <a:cs typeface="Arial"/>
              </a:rPr>
              <a:t> is and why you would use it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Perform the following tasks</a:t>
            </a:r>
          </a:p>
          <a:p>
            <a:pPr lvl="1"/>
            <a:r>
              <a:rPr lang="en-US" dirty="0">
                <a:latin typeface="Arial"/>
                <a:cs typeface="Arial"/>
              </a:rPr>
              <a:t>Create and configure storage</a:t>
            </a:r>
          </a:p>
          <a:p>
            <a:pPr lvl="1"/>
            <a:r>
              <a:rPr lang="en-US" dirty="0">
                <a:latin typeface="Arial"/>
                <a:cs typeface="Arial"/>
              </a:rPr>
              <a:t>Upload objects into the cloud using the Console, and CLI</a:t>
            </a:r>
          </a:p>
          <a:p>
            <a:pPr marL="914400" lvl="2" indent="0">
              <a:buNone/>
            </a:pPr>
            <a:endParaRPr lang="en-US" sz="2800" dirty="0">
              <a:latin typeface="Arial"/>
              <a:cs typeface="Arial"/>
            </a:endParaRPr>
          </a:p>
          <a:p>
            <a:pPr lvl="1"/>
            <a:endParaRPr lang="en-US" sz="3200" dirty="0">
              <a:latin typeface="Arial"/>
              <a:cs typeface="Arial"/>
            </a:endParaRPr>
          </a:p>
          <a:p>
            <a:pPr lvl="1"/>
            <a:endParaRPr lang="en-US" sz="32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1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688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Object Storage: Other Considerations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50388" y="2451091"/>
            <a:ext cx="5364127" cy="8679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Increasing data availability &amp; resilience will increases cost 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722633"/>
            <a:ext cx="3826689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>
                <a:solidFill>
                  <a:srgbClr val="4E2A82"/>
                </a:solidFill>
                <a:latin typeface="Arial"/>
                <a:cs typeface="Arial"/>
              </a:rPr>
              <a:t>Regional Pricing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0388" y="1722632"/>
            <a:ext cx="2954655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>
                <a:solidFill>
                  <a:srgbClr val="4E2A82"/>
                </a:solidFill>
                <a:latin typeface="Arial"/>
                <a:cs typeface="Arial"/>
              </a:rPr>
              <a:t>Redundancy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731873" y="2451091"/>
            <a:ext cx="5364127" cy="8679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Different regions may have different storage costs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320" y="3785392"/>
            <a:ext cx="3655713" cy="2265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7" y="3753375"/>
            <a:ext cx="3655713" cy="2265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877" y="4654101"/>
            <a:ext cx="393192" cy="4000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0" y="4754095"/>
            <a:ext cx="393192" cy="400090"/>
          </a:xfrm>
          <a:prstGeom prst="rect">
            <a:avLst/>
          </a:prstGeom>
        </p:spPr>
      </p:pic>
      <p:pic>
        <p:nvPicPr>
          <p:cNvPr id="16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78" y="4311429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93" y="4296459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78" y="4328475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101" y="4847552"/>
            <a:ext cx="393192" cy="40009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37" y="4211911"/>
            <a:ext cx="735010" cy="7479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7" y="4706023"/>
            <a:ext cx="393192" cy="400090"/>
          </a:xfrm>
          <a:prstGeom prst="rect">
            <a:avLst/>
          </a:prstGeom>
        </p:spPr>
      </p:pic>
      <p:pic>
        <p:nvPicPr>
          <p:cNvPr id="46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12" y="5119094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225" y="5119094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038" y="5106113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173" y="5275177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554" y="5275177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ircular Arrow 53"/>
          <p:cNvSpPr/>
          <p:nvPr/>
        </p:nvSpPr>
        <p:spPr>
          <a:xfrm flipH="1">
            <a:off x="7633636" y="4480117"/>
            <a:ext cx="1552223" cy="959399"/>
          </a:xfrm>
          <a:prstGeom prst="circularArrow">
            <a:avLst>
              <a:gd name="adj1" fmla="val 12500"/>
              <a:gd name="adj2" fmla="val 621368"/>
              <a:gd name="adj3" fmla="val 20457681"/>
              <a:gd name="adj4" fmla="val 10800000"/>
              <a:gd name="adj5" fmla="val 16855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0" name="Circular Arrow 59"/>
          <p:cNvSpPr/>
          <p:nvPr/>
        </p:nvSpPr>
        <p:spPr>
          <a:xfrm rot="472507">
            <a:off x="9015980" y="4551324"/>
            <a:ext cx="642275" cy="816985"/>
          </a:xfrm>
          <a:prstGeom prst="circularArrow">
            <a:avLst>
              <a:gd name="adj1" fmla="val 12500"/>
              <a:gd name="adj2" fmla="val 621368"/>
              <a:gd name="adj3" fmla="val 20457681"/>
              <a:gd name="adj4" fmla="val 10800000"/>
              <a:gd name="adj5" fmla="val 16855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19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885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02" y="3818792"/>
            <a:ext cx="3655713" cy="2265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42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atin typeface="Arial"/>
                <a:cs typeface="Arial"/>
              </a:rPr>
              <a:t>Object Storage: Other Considerations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414" y="5074744"/>
            <a:ext cx="393192" cy="400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370" y="4499992"/>
            <a:ext cx="393192" cy="400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75" y="3975088"/>
            <a:ext cx="393192" cy="4000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73625" y="1273465"/>
            <a:ext cx="3518912" cy="64633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3600" b="1">
                <a:solidFill>
                  <a:srgbClr val="4E2A82"/>
                </a:solidFill>
                <a:latin typeface="Arial"/>
                <a:cs typeface="Arial"/>
              </a:rPr>
              <a:t>Network Usage</a:t>
            </a:r>
          </a:p>
        </p:txBody>
      </p:sp>
      <p:pic>
        <p:nvPicPr>
          <p:cNvPr id="20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626" y="4499992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6475769" y="1956724"/>
            <a:ext cx="5166799" cy="1384995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2800">
                <a:latin typeface="Arial"/>
                <a:cs typeface="Arial"/>
              </a:rPr>
              <a:t>Minimize data distance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Different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Arial"/>
                <a:cs typeface="Arial"/>
              </a:rPr>
              <a:t>Distant geographic locations</a:t>
            </a:r>
          </a:p>
        </p:txBody>
      </p:sp>
      <p:pic>
        <p:nvPicPr>
          <p:cNvPr id="29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083" y="4377986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Green Dollar Symbol Png Transparent Image - Green Dollar Sign Png (450x639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271" y="4499992"/>
            <a:ext cx="263470" cy="37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227061" y="1273905"/>
            <a:ext cx="4552880" cy="688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>
                <a:solidFill>
                  <a:srgbClr val="4E2A82"/>
                </a:solidFill>
                <a:latin typeface="Arial"/>
                <a:cs typeface="Arial"/>
              </a:rPr>
              <a:t>Operations on Data</a:t>
            </a:r>
          </a:p>
          <a:p>
            <a:pPr marL="0" indent="0">
              <a:buNone/>
            </a:pPr>
            <a:endParaRPr lang="en-US" sz="3600" b="1">
              <a:solidFill>
                <a:srgbClr val="4E2A82"/>
              </a:solidFill>
              <a:latin typeface="Arial"/>
              <a:cs typeface="Arial"/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323446"/>
              </p:ext>
            </p:extLst>
          </p:nvPr>
        </p:nvGraphicFramePr>
        <p:xfrm>
          <a:off x="1314881" y="3985148"/>
          <a:ext cx="3465576" cy="2194560"/>
        </p:xfrm>
        <a:graphic>
          <a:graphicData uri="http://schemas.openxmlformats.org/drawingml/2006/table">
            <a:tbl>
              <a:tblPr/>
              <a:tblGrid>
                <a:gridCol w="1620003">
                  <a:extLst>
                    <a:ext uri="{9D8B030D-6E8A-4147-A177-3AD203B41FA5}">
                      <a16:colId xmlns:a16="http://schemas.microsoft.com/office/drawing/2014/main" val="2804367061"/>
                    </a:ext>
                  </a:extLst>
                </a:gridCol>
                <a:gridCol w="1845573">
                  <a:extLst>
                    <a:ext uri="{9D8B030D-6E8A-4147-A177-3AD203B41FA5}">
                      <a16:colId xmlns:a16="http://schemas.microsoft.com/office/drawing/2014/main" val="269715561"/>
                    </a:ext>
                  </a:extLst>
                </a:gridCol>
              </a:tblGrid>
              <a:tr h="81959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Operation type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per 1K operations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055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Write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$0.005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818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List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$0.005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269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Read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$0.0004 </a:t>
                      </a:r>
                      <a:endParaRPr lang="en-US" sz="4000" b="0" i="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568600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192341" y="1802783"/>
            <a:ext cx="5715610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Operations on data has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Avoid operations on cooler storage tiers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Impactful when tied to heavy Read or write applications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latin typeface="Arial"/>
                <a:cs typeface="Arial"/>
              </a:rPr>
              <a:t>Example: running an LS on your bucket with </a:t>
            </a:r>
            <a:r>
              <a:rPr lang="en-US" sz="2000" b="1">
                <a:latin typeface="Arial"/>
                <a:cs typeface="Arial"/>
              </a:rPr>
              <a:t>1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b="1">
                <a:latin typeface="Arial"/>
                <a:cs typeface="Arial"/>
              </a:rPr>
              <a:t>million files</a:t>
            </a:r>
            <a:r>
              <a:rPr lang="en-US" sz="2000">
                <a:latin typeface="Arial"/>
                <a:cs typeface="Arial"/>
              </a:rPr>
              <a:t>  would cost 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000" b="1">
                <a:latin typeface="Arial"/>
                <a:cs typeface="Arial"/>
              </a:rPr>
              <a:t>$5.40 ($5 for List and $0.40 for Read)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 rot="11736351">
            <a:off x="7671800" y="4296003"/>
            <a:ext cx="1155963" cy="18605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33" name="Right Arrow 32"/>
          <p:cNvSpPr/>
          <p:nvPr/>
        </p:nvSpPr>
        <p:spPr>
          <a:xfrm rot="3071042">
            <a:off x="9225286" y="4787763"/>
            <a:ext cx="226634" cy="269200"/>
          </a:xfrm>
          <a:prstGeom prst="rightArrow">
            <a:avLst>
              <a:gd name="adj1" fmla="val 58372"/>
              <a:gd name="adj2" fmla="val 50000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20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89515" y="3743894"/>
            <a:ext cx="229831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AWS: us-east-2 (Ohio)</a:t>
            </a:r>
          </a:p>
          <a:p>
            <a:r>
              <a:rPr lang="en-US" sz="1600">
                <a:latin typeface="Arial"/>
                <a:cs typeface="Arial"/>
              </a:rPr>
              <a:t>Azure: North Central US</a:t>
            </a:r>
          </a:p>
          <a:p>
            <a:r>
              <a:rPr lang="en-US" sz="1600">
                <a:latin typeface="Arial"/>
                <a:cs typeface="Arial"/>
              </a:rPr>
              <a:t>GCP: us-central1</a:t>
            </a:r>
          </a:p>
        </p:txBody>
      </p:sp>
    </p:spTree>
    <p:extLst>
      <p:ext uri="{BB962C8B-B14F-4D97-AF65-F5344CB8AC3E}">
        <p14:creationId xmlns:p14="http://schemas.microsoft.com/office/powerpoint/2010/main" val="31245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6" grpId="0" build="p"/>
      <p:bldP spid="32" grpId="0"/>
      <p:bldP spid="7" grpId="0" animBg="1"/>
      <p:bldP spid="3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3" t="11375" r="2276" b="11003"/>
          <a:stretch/>
        </p:blipFill>
        <p:spPr>
          <a:xfrm>
            <a:off x="1963758" y="992458"/>
            <a:ext cx="8214125" cy="4763839"/>
          </a:xfrm>
          <a:prstGeom prst="rect">
            <a:avLst/>
          </a:prstGeom>
          <a:noFill/>
          <a:effectLst>
            <a:reflection stA="45000" endPos="6000" dist="508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89563" cy="365125"/>
          </a:xfrm>
        </p:spPr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21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37068" y="2575588"/>
            <a:ext cx="797546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>
                <a:latin typeface="Arial"/>
                <a:cs typeface="Arial"/>
              </a:rPr>
              <a:t>Object Storage Demo</a:t>
            </a:r>
          </a:p>
        </p:txBody>
      </p:sp>
    </p:spTree>
    <p:extLst>
      <p:ext uri="{BB962C8B-B14F-4D97-AF65-F5344CB8AC3E}">
        <p14:creationId xmlns:p14="http://schemas.microsoft.com/office/powerpoint/2010/main" val="328408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Object Storage: AWS CLI - S3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b="1">
                <a:latin typeface="Arial"/>
                <a:cs typeface="Arial"/>
              </a:rPr>
              <a:t>AWS CLI </a:t>
            </a:r>
            <a:r>
              <a:rPr lang="en-US" sz="3600">
                <a:latin typeface="Arial"/>
                <a:cs typeface="Arial"/>
              </a:rPr>
              <a:t>(</a:t>
            </a:r>
            <a:r>
              <a:rPr lang="en-US" sz="3600" b="1">
                <a:latin typeface="Arial"/>
                <a:cs typeface="Arial"/>
              </a:rPr>
              <a:t>Command Line Interface</a:t>
            </a:r>
            <a:r>
              <a:rPr lang="en-US" sz="3600">
                <a:latin typeface="Arial"/>
                <a:cs typeface="Arial"/>
              </a:rPr>
              <a:t>)</a:t>
            </a:r>
          </a:p>
          <a:p>
            <a:r>
              <a:rPr lang="en-US">
                <a:latin typeface="Arial"/>
                <a:cs typeface="Arial"/>
              </a:rPr>
              <a:t>To interact with AWS on the command line </a:t>
            </a:r>
          </a:p>
          <a:p>
            <a:r>
              <a:rPr lang="en-US">
                <a:latin typeface="Arial"/>
                <a:cs typeface="Arial"/>
              </a:rPr>
              <a:t>Available in Linux, MacOS and Windows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3600" b="1">
                <a:latin typeface="Arial"/>
                <a:cs typeface="Arial"/>
              </a:rPr>
              <a:t>AWS CLI</a:t>
            </a:r>
            <a:r>
              <a:rPr lang="en-US" sz="3600">
                <a:latin typeface="Arial"/>
                <a:cs typeface="Arial"/>
              </a:rPr>
              <a:t> </a:t>
            </a:r>
            <a:r>
              <a:rPr lang="en-US" sz="3600" b="1">
                <a:latin typeface="Arial"/>
                <a:cs typeface="Arial"/>
              </a:rPr>
              <a:t>commands to interact with S3</a:t>
            </a:r>
          </a:p>
          <a:p>
            <a:r>
              <a:rPr lang="en-US" b="1" err="1">
                <a:latin typeface="Arial"/>
                <a:cs typeface="Arial"/>
              </a:rPr>
              <a:t>aws</a:t>
            </a:r>
            <a:r>
              <a:rPr lang="en-US" b="1">
                <a:latin typeface="Arial"/>
                <a:cs typeface="Arial"/>
              </a:rPr>
              <a:t> s3api</a:t>
            </a:r>
            <a:r>
              <a:rPr lang="en-US">
                <a:latin typeface="Arial"/>
                <a:cs typeface="Arial"/>
              </a:rPr>
              <a:t> : Set of commands mapping to low S3 application programming interface (API)</a:t>
            </a:r>
          </a:p>
          <a:p>
            <a:r>
              <a:rPr lang="en-US" b="1" err="1">
                <a:latin typeface="Arial"/>
                <a:cs typeface="Arial"/>
              </a:rPr>
              <a:t>aws</a:t>
            </a:r>
            <a:r>
              <a:rPr lang="en-US" b="1">
                <a:latin typeface="Arial"/>
                <a:cs typeface="Arial"/>
              </a:rPr>
              <a:t> s3 </a:t>
            </a:r>
            <a:r>
              <a:rPr lang="en-US">
                <a:latin typeface="Arial"/>
                <a:cs typeface="Arial"/>
              </a:rPr>
              <a:t>: Set of high level commands to simplify S3 interactions</a:t>
            </a: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22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92200" y="3352701"/>
            <a:ext cx="8030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/>
                <a:cs typeface="Arial"/>
                <a:hlinkClick r:id="rId2"/>
              </a:rPr>
              <a:t>https://docs.aws.amazon.com/AmazonS3/latest/userguide/setup-aws-cli.html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3038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702E-B0CA-E492-83D2-E4A16558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Globus: S3 Connector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D0B59-DC39-8C38-CD08-0A609FDC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09" y="1811770"/>
            <a:ext cx="68025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 i="1">
              <a:solidFill>
                <a:srgbClr val="333333"/>
              </a:solidFill>
              <a:latin typeface="Arial"/>
              <a:cs typeface="Arial"/>
            </a:endParaRPr>
          </a:p>
          <a:p>
            <a:endParaRPr lang="en-US" b="1" i="1">
              <a:solidFill>
                <a:srgbClr val="333333"/>
              </a:solidFill>
              <a:latin typeface="Arial"/>
              <a:cs typeface="Arial"/>
            </a:endParaRPr>
          </a:p>
          <a:p>
            <a:r>
              <a:rPr lang="en-US" b="1" i="1">
                <a:solidFill>
                  <a:srgbClr val="333333"/>
                </a:solidFill>
                <a:latin typeface="Arial"/>
                <a:cs typeface="Arial"/>
              </a:rPr>
              <a:t>Northwestern IT supported tool for transferring and sharing data stored in S3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pPr lvl="1"/>
            <a:endParaRPr lang="en-US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6E0D1-BFEA-18C3-B94D-555C69553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3673" y="2220163"/>
            <a:ext cx="4948265" cy="2927867"/>
          </a:xfrm>
          <a:prstGeom prst="rect">
            <a:avLst/>
          </a:prstGeom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23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933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5" y="490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Have more questions?  </a:t>
            </a:r>
            <a:endParaRPr lang="en-US" b="1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24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3051B0E-CD71-AC4F-1D38-056D5E4457A1}"/>
              </a:ext>
            </a:extLst>
          </p:cNvPr>
          <p:cNvSpPr txBox="1"/>
          <p:nvPr/>
        </p:nvSpPr>
        <p:spPr>
          <a:xfrm>
            <a:off x="1436418" y="5950124"/>
            <a:ext cx="843032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100">
                <a:ea typeface="+mn-lt"/>
                <a:cs typeface="+mn-lt"/>
                <a:hlinkClick r:id="rId2"/>
              </a:rPr>
              <a:t>https://www.it.northwestern.edu/departments/it-services-support/research/data-storage/choosing-appropriate-data-storage.html</a:t>
            </a:r>
            <a:endParaRPr lang="en-US" sz="1100">
              <a:ea typeface="+mn-lt"/>
              <a:cs typeface="+mn-lt"/>
            </a:endParaRP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FC03A314-059A-B2CA-C996-115C6AE4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526" y="2492552"/>
            <a:ext cx="7716981" cy="3327572"/>
          </a:xfrm>
          <a:prstGeom prst="rect">
            <a:avLst/>
          </a:prstGeom>
        </p:spPr>
      </p:pic>
      <p:pic>
        <p:nvPicPr>
          <p:cNvPr id="10" name="Picture 9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4E6F9C95-BB00-AA91-86C9-788EB8B4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933" y="1384475"/>
            <a:ext cx="7384472" cy="16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1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32" y="1667880"/>
            <a:ext cx="4826575" cy="40896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Reach out to RCDS</a:t>
            </a: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b="1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199" y="5734764"/>
            <a:ext cx="7132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/>
                <a:cs typeface="Arial"/>
                <a:hlinkClick r:id="rId3"/>
              </a:rPr>
              <a:t>https://www.it.northwestern.edu/research/consultation/index.html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6148" y="1343853"/>
            <a:ext cx="6791600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600">
                <a:latin typeface="Arial"/>
                <a:cs typeface="Arial"/>
              </a:rPr>
              <a:t>Research Computing Data Services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199" y="2548335"/>
            <a:ext cx="5357038" cy="156966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Request a consultation to discuss your research needs.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25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35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1455"/>
            <a:ext cx="1051560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3600" u="sng" dirty="0">
                <a:latin typeface="Arial"/>
                <a:cs typeface="Arial"/>
              </a:rPr>
              <a:t>In this workshop we explored</a:t>
            </a:r>
          </a:p>
          <a:p>
            <a:r>
              <a:rPr lang="en-US" sz="3100" dirty="0">
                <a:latin typeface="Arial"/>
                <a:cs typeface="Arial"/>
              </a:rPr>
              <a:t>Understand what </a:t>
            </a:r>
            <a:r>
              <a:rPr lang="en-US" sz="3100" b="1" dirty="0">
                <a:latin typeface="Arial"/>
                <a:cs typeface="Arial"/>
              </a:rPr>
              <a:t>object storage</a:t>
            </a:r>
            <a:r>
              <a:rPr lang="en-US" sz="3100" dirty="0">
                <a:latin typeface="Arial"/>
                <a:cs typeface="Arial"/>
              </a:rPr>
              <a:t> </a:t>
            </a:r>
          </a:p>
          <a:p>
            <a:endParaRPr lang="en-US" sz="31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3100" dirty="0">
                <a:solidFill>
                  <a:srgbClr val="000000"/>
                </a:solidFill>
                <a:latin typeface="Arial"/>
                <a:cs typeface="Arial"/>
              </a:rPr>
              <a:t>Learn the advantages of getting a Northwestern cloud account and how to request one</a:t>
            </a:r>
            <a:endParaRPr lang="en-US">
              <a:solidFill>
                <a:srgbClr val="7030A0"/>
              </a:solidFill>
              <a:latin typeface="Arial"/>
              <a:cs typeface="Arial"/>
            </a:endParaRPr>
          </a:p>
          <a:p>
            <a:endParaRPr lang="en-US" sz="3100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Creating Bucket and basic configuration 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Transferring data via GUI, CLI and Globus. </a:t>
            </a: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26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17" name="Slide Number Placeholder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26</a:t>
            </a:fld>
            <a:endParaRPr lang="en-US"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29009" r="18841" b="28848"/>
          <a:stretch/>
        </p:blipFill>
        <p:spPr>
          <a:xfrm>
            <a:off x="6820669" y="551423"/>
            <a:ext cx="1389742" cy="945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427" y="950998"/>
            <a:ext cx="403345" cy="4104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583" y="866726"/>
            <a:ext cx="463401" cy="463401"/>
          </a:xfrm>
          <a:prstGeom prst="rect">
            <a:avLst/>
          </a:prstGeom>
        </p:spPr>
      </p:pic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10170520" y="866726"/>
            <a:ext cx="895911" cy="478924"/>
            <a:chOff x="9674349" y="2435823"/>
            <a:chExt cx="2052659" cy="109728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245" y="2435823"/>
              <a:ext cx="659721" cy="5242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7287" y="2990558"/>
              <a:ext cx="659721" cy="52425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4349" y="3008847"/>
              <a:ext cx="659721" cy="524258"/>
            </a:xfrm>
            <a:prstGeom prst="rect">
              <a:avLst/>
            </a:prstGeom>
          </p:spPr>
        </p:pic>
        <p:cxnSp>
          <p:nvCxnSpPr>
            <p:cNvPr id="27" name="Straight Connector 26"/>
            <p:cNvCxnSpPr>
              <a:stCxn id="24" idx="2"/>
            </p:cNvCxnSpPr>
            <p:nvPr/>
          </p:nvCxnSpPr>
          <p:spPr>
            <a:xfrm flipH="1">
              <a:off x="10689336" y="2960081"/>
              <a:ext cx="6770" cy="29260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3"/>
              <a:endCxn id="25" idx="1"/>
            </p:cNvCxnSpPr>
            <p:nvPr/>
          </p:nvCxnSpPr>
          <p:spPr>
            <a:xfrm flipV="1">
              <a:off x="10334070" y="3252687"/>
              <a:ext cx="733217" cy="18289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29009" r="18841" b="28848"/>
          <a:stretch/>
        </p:blipFill>
        <p:spPr>
          <a:xfrm>
            <a:off x="8365913" y="547984"/>
            <a:ext cx="1389742" cy="9450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 t="29009" r="18841" b="28848"/>
          <a:stretch/>
        </p:blipFill>
        <p:spPr>
          <a:xfrm>
            <a:off x="9856071" y="547984"/>
            <a:ext cx="1389742" cy="9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Useful Links:  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346" y="1825625"/>
            <a:ext cx="9835187" cy="675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Northwestern research data management webpage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27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6000" y="2263175"/>
            <a:ext cx="9128051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Arial"/>
                <a:ea typeface="+mn-lt"/>
                <a:cs typeface="Arial"/>
                <a:hlinkClick r:id="rId2"/>
              </a:rPr>
              <a:t>https://www.it.northwestern.edu/departments/it-services-support/research/</a:t>
            </a:r>
            <a:endParaRPr lang="en-US">
              <a:latin typeface="Arial"/>
              <a:ea typeface="+mn-lt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6000" y="4089429"/>
            <a:ext cx="10637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/>
                <a:cs typeface="Arial"/>
                <a:hlinkClick r:id="rId3"/>
              </a:rPr>
              <a:t>https://www.it.northwestern.edu/service-catalog/infrastructure/cloud-services/public-cloud-services.html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16000" y="4972137"/>
            <a:ext cx="8669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/>
                <a:cs typeface="Arial"/>
                <a:hlinkClick r:id="rId4"/>
              </a:rPr>
              <a:t>https://www.cloud.northwestern.edu/resources/cloud-community-of-practice/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10491" y="2806985"/>
            <a:ext cx="9053176" cy="490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Northwestern IT - Research Computing Services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20613" y="3209252"/>
            <a:ext cx="546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/>
                <a:cs typeface="Arial"/>
                <a:hlinkClick r:id="rId5"/>
              </a:rPr>
              <a:t>https://www.it.northwestern.edu/research/index.html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10491" y="3693490"/>
            <a:ext cx="10838103" cy="48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Northwestern IT - Cloud Operations &amp; Public Cloud Accounts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4571872"/>
            <a:ext cx="9508067" cy="48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Northwestern Cloud Community of Practice</a:t>
            </a:r>
          </a:p>
        </p:txBody>
      </p:sp>
    </p:spTree>
    <p:extLst>
      <p:ext uri="{BB962C8B-B14F-4D97-AF65-F5344CB8AC3E}">
        <p14:creationId xmlns:p14="http://schemas.microsoft.com/office/powerpoint/2010/main" val="3097649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Useful 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6208" y="3838853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/>
                <a:cs typeface="Arial"/>
                <a:hlinkClick r:id="rId2"/>
              </a:rPr>
              <a:t>https://cloud.google.com/storage/docs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6208" y="2968324"/>
            <a:ext cx="5660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/>
                <a:cs typeface="Arial"/>
                <a:hlinkClick r:id="rId3"/>
              </a:rPr>
              <a:t>https://docs.microsoft.com/en-us/azure/storage/blobs/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6208" y="2073220"/>
            <a:ext cx="80721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Arial"/>
                <a:cs typeface="Arial"/>
                <a:hlinkClick r:id="rId4"/>
              </a:rPr>
              <a:t>https://docs.aws.amazon.com/AmazonS3/latest/userguide/Welcome.html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4333" y="1679637"/>
            <a:ext cx="9965267" cy="490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AWS S3 documentation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4333" y="2571974"/>
            <a:ext cx="9508067" cy="48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Microsoft Azure Blob documentation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04333" y="3455306"/>
            <a:ext cx="9508067" cy="486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GCP Cloud Storage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963098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3" t="11375" r="2276" b="11003"/>
          <a:stretch/>
        </p:blipFill>
        <p:spPr>
          <a:xfrm>
            <a:off x="2060740" y="992458"/>
            <a:ext cx="7285871" cy="4763839"/>
          </a:xfrm>
          <a:prstGeom prst="rect">
            <a:avLst/>
          </a:prstGeom>
          <a:noFill/>
          <a:effectLst>
            <a:reflection stA="45000" endPos="6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1997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What - is the cloud?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2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14324" y="1879249"/>
            <a:ext cx="11166763" cy="3564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rial"/>
                <a:cs typeface="Arial"/>
              </a:rPr>
              <a:t>Using the cloud is like renting IT hardware in someone else's data center.</a:t>
            </a:r>
            <a:endParaRPr lang="en-US" dirty="0"/>
          </a:p>
          <a:p>
            <a:pPr marL="0" indent="0">
              <a:buNone/>
            </a:pPr>
            <a:endParaRPr lang="en-US" sz="3600">
              <a:latin typeface="Arial"/>
              <a:cs typeface="Arial"/>
            </a:endParaRPr>
          </a:p>
          <a:p>
            <a:pPr marL="457200" indent="-457200"/>
            <a:r>
              <a:rPr lang="en-US" sz="3600" dirty="0">
                <a:latin typeface="Arial"/>
                <a:cs typeface="Arial"/>
              </a:rPr>
              <a:t>On-demand computing and data storage resources</a:t>
            </a:r>
          </a:p>
          <a:p>
            <a:pPr marL="457200" indent="-457200"/>
            <a:r>
              <a:rPr lang="en-US" sz="3600" dirty="0">
                <a:latin typeface="Arial"/>
                <a:cs typeface="Arial"/>
              </a:rPr>
              <a:t>Resources are flexible &amp; scalable </a:t>
            </a:r>
          </a:p>
          <a:p>
            <a:pPr marL="457200" indent="-457200"/>
            <a:r>
              <a:rPr lang="en-US" sz="3600" dirty="0">
                <a:latin typeface="Arial"/>
                <a:cs typeface="Arial"/>
              </a:rPr>
              <a:t>Pay for what you use</a:t>
            </a:r>
            <a:endParaRPr lang="en-US" dirty="0"/>
          </a:p>
          <a:p>
            <a:pPr marL="457200" indent="-457200"/>
            <a:endParaRPr lang="en-US"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7111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C530-91B9-09D0-D482-9ABDE12D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Useful Links: Cloud account benefits</a:t>
            </a:r>
            <a:r>
              <a:rPr lang="en-US" dirty="0">
                <a:cs typeface="Calibri Light"/>
              </a:rPr>
              <a:t> 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E7868-B288-EC03-E27D-813800505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Microsoft Azure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rial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https://services.northwestern.edu/TDClient/30/Portal/KB/ArticleDet?ID=1856</a:t>
            </a:r>
            <a:endParaRPr lang="en-US" sz="1800">
              <a:latin typeface="Arial"/>
              <a:ea typeface="+mn-lt"/>
              <a:cs typeface="+mn-lt"/>
            </a:endParaRPr>
          </a:p>
          <a:p>
            <a:r>
              <a:rPr lang="en-US" dirty="0">
                <a:latin typeface="Arial"/>
                <a:cs typeface="Calibri"/>
              </a:rPr>
              <a:t>Google Cloud Platform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rial"/>
                <a:ea typeface="+mn-lt"/>
                <a:cs typeface="+mn-lt"/>
                <a:hlinkClick r:id="rId3"/>
              </a:rPr>
              <a:t>https://services.northwestern.edu/TDClient/30/Portal/KB/ArticleDet?ID=1855</a:t>
            </a:r>
            <a:endParaRPr lang="en-US" sz="1800">
              <a:latin typeface="Arial"/>
              <a:ea typeface="+mn-lt"/>
              <a:cs typeface="+mn-lt"/>
            </a:endParaRPr>
          </a:p>
          <a:p>
            <a:r>
              <a:rPr lang="en-US" dirty="0">
                <a:latin typeface="Arial"/>
                <a:cs typeface="Calibri"/>
              </a:rPr>
              <a:t>Amazon Web Services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latin typeface="Arial"/>
                <a:ea typeface="+mn-lt"/>
                <a:cs typeface="+mn-lt"/>
                <a:hlinkClick r:id="rId4"/>
              </a:rPr>
              <a:t>https://services.northwestern.edu/TDClient/30/Portal/KB/ArticleDet?ID=1854</a:t>
            </a:r>
            <a:endParaRPr lang="en-US" sz="1800" dirty="0">
              <a:latin typeface="Arial"/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05507-D348-A0E3-0564-FF52D5B62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530D4-4A65-C6E4-4E7B-7FA6C7FE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Configuring AWS CLI SSO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85C1-2E8B-F307-BA9F-242FEA00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707" y="1445739"/>
            <a:ext cx="10515600" cy="4755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ea typeface="Calibri"/>
              <a:cs typeface="Calibri"/>
            </a:endParaRPr>
          </a:p>
          <a:p>
            <a:pPr marL="0" indent="0">
              <a:buNone/>
            </a:pPr>
            <a:endParaRPr lang="en-US" sz="240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b="1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SSO session name: </a:t>
            </a:r>
            <a:r>
              <a:rPr lang="en-US" sz="1600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nu-</a:t>
            </a:r>
            <a:r>
              <a:rPr lang="en-US" sz="1600" err="1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sso</a:t>
            </a:r>
            <a:br>
              <a:rPr lang="en-US" sz="1600">
                <a:latin typeface="Arial"/>
                <a:ea typeface="Calibri"/>
                <a:cs typeface="Courier New"/>
              </a:rPr>
            </a:br>
            <a:r>
              <a:rPr lang="en-US" sz="1600" b="1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SSO start URL:</a:t>
            </a:r>
            <a:r>
              <a:rPr lang="en-US" sz="1600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 https://nu-sso.awsapps.com/start</a:t>
            </a:r>
            <a:r>
              <a:rPr lang="en-US" sz="1600">
                <a:solidFill>
                  <a:srgbClr val="342F2E"/>
                </a:solidFill>
                <a:latin typeface="Arial"/>
                <a:ea typeface="+mn-lt"/>
                <a:cs typeface="+mn-lt"/>
              </a:rPr>
              <a:t> </a:t>
            </a:r>
            <a:br>
              <a:rPr lang="en-US" sz="1600">
                <a:latin typeface="Arial"/>
                <a:ea typeface="+mn-lt"/>
                <a:cs typeface="+mn-lt"/>
              </a:rPr>
            </a:br>
            <a:r>
              <a:rPr lang="en-US" sz="1600" b="1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SSO region:</a:t>
            </a:r>
            <a:r>
              <a:rPr lang="en-US" sz="1600">
                <a:solidFill>
                  <a:srgbClr val="342F2E"/>
                </a:solidFill>
                <a:latin typeface="Arial"/>
                <a:ea typeface="+mn-lt"/>
                <a:cs typeface="+mn-lt"/>
              </a:rPr>
              <a:t> </a:t>
            </a:r>
            <a:r>
              <a:rPr lang="en-US" sz="1600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us-east-2</a:t>
            </a:r>
            <a:br>
              <a:rPr lang="en-US" sz="1600" b="1">
                <a:latin typeface="Arial"/>
                <a:ea typeface="Calibri"/>
                <a:cs typeface="Courier New"/>
              </a:rPr>
            </a:br>
            <a:r>
              <a:rPr lang="en-US" sz="1600" b="1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SSO registration scopes:</a:t>
            </a:r>
            <a:r>
              <a:rPr lang="en-US" sz="1600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 Accept default “</a:t>
            </a:r>
            <a:r>
              <a:rPr lang="en-US" sz="1600" err="1">
                <a:solidFill>
                  <a:srgbClr val="342F2E"/>
                </a:solidFill>
                <a:latin typeface="Arial"/>
                <a:ea typeface="Calibri"/>
                <a:cs typeface="Courier New"/>
              </a:rPr>
              <a:t>sso:account:access</a:t>
            </a:r>
            <a:r>
              <a:rPr lang="en-US" sz="1600">
                <a:solidFill>
                  <a:srgbClr val="342F2E"/>
                </a:solidFill>
                <a:latin typeface="Arial"/>
                <a:ea typeface="+mn-lt"/>
                <a:cs typeface="+mn-lt"/>
              </a:rPr>
              <a:t>“ </a:t>
            </a:r>
            <a:endParaRPr lang="en-US">
              <a:latin typeface="Arial"/>
              <a:cs typeface="Calibri"/>
            </a:endParaRPr>
          </a:p>
          <a:p>
            <a:pPr>
              <a:buFont typeface="Calibri" panose="020B0604020202020204" pitchFamily="34" charset="0"/>
              <a:buChar char="-"/>
            </a:pPr>
            <a:r>
              <a:rPr lang="en-US" sz="1800">
                <a:solidFill>
                  <a:srgbClr val="342F2E"/>
                </a:solidFill>
                <a:latin typeface="Calibri" panose="020F0502020204030204"/>
                <a:cs typeface="Calibri"/>
              </a:rPr>
              <a:t>You will configure your profile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 b="1">
                <a:solidFill>
                  <a:srgbClr val="342F2E"/>
                </a:solidFill>
                <a:latin typeface="Arial"/>
                <a:cs typeface="Courier New"/>
              </a:rPr>
              <a:t>Default Region:</a:t>
            </a:r>
            <a:r>
              <a:rPr lang="en-US" sz="1600">
                <a:solidFill>
                  <a:srgbClr val="342F2E"/>
                </a:solidFill>
                <a:latin typeface="Arial"/>
                <a:cs typeface="Courier New"/>
              </a:rPr>
              <a:t>us-east-2</a:t>
            </a:r>
            <a:br>
              <a:rPr lang="en-US" sz="1600" b="1">
                <a:latin typeface="Arial"/>
                <a:cs typeface="Courier New"/>
              </a:rPr>
            </a:br>
            <a:r>
              <a:rPr lang="en-US" sz="1600" b="1">
                <a:solidFill>
                  <a:srgbClr val="342F2E"/>
                </a:solidFill>
                <a:latin typeface="Arial"/>
                <a:cs typeface="Courier New"/>
              </a:rPr>
              <a:t>output format: </a:t>
            </a:r>
            <a:r>
              <a:rPr lang="en-US" sz="1600">
                <a:solidFill>
                  <a:srgbClr val="342F2E"/>
                </a:solidFill>
                <a:latin typeface="Arial"/>
                <a:cs typeface="Courier New"/>
              </a:rPr>
              <a:t>Text</a:t>
            </a:r>
            <a:br>
              <a:rPr lang="en-US" sz="1600">
                <a:latin typeface="Arial"/>
                <a:cs typeface="Calibri"/>
              </a:rPr>
            </a:br>
            <a:r>
              <a:rPr lang="en-US" sz="1600" b="1">
                <a:solidFill>
                  <a:srgbClr val="342F2E"/>
                </a:solidFill>
                <a:latin typeface="Arial"/>
                <a:cs typeface="Courier New"/>
              </a:rPr>
              <a:t>Profile Name:  </a:t>
            </a:r>
            <a:r>
              <a:rPr lang="en-US" sz="1600" u="sng">
                <a:solidFill>
                  <a:srgbClr val="342F2E"/>
                </a:solidFill>
                <a:latin typeface="Arial"/>
                <a:cs typeface="Courier New"/>
              </a:rPr>
              <a:t>Your Choice</a:t>
            </a:r>
          </a:p>
          <a:p>
            <a:pPr marL="0" indent="0" algn="ctr">
              <a:buNone/>
            </a:pPr>
            <a:r>
              <a:rPr lang="en-US" sz="2400">
                <a:solidFill>
                  <a:srgbClr val="FF0000"/>
                </a:solidFill>
                <a:ea typeface="+mn-lt"/>
                <a:cs typeface="+mn-lt"/>
              </a:rPr>
              <a:t>Make your Profile Name memorable</a:t>
            </a: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 </a:t>
            </a:r>
          </a:p>
          <a:p>
            <a:pPr marL="0" indent="0">
              <a:buNone/>
            </a:pPr>
            <a:r>
              <a:rPr lang="en-US" sz="1800" b="1">
                <a:solidFill>
                  <a:srgbClr val="342F2E"/>
                </a:solidFill>
                <a:ea typeface="+mn-lt"/>
                <a:cs typeface="+mn-lt"/>
              </a:rPr>
              <a:t>When you run a command, you will need to append the follow to the end of your command. </a:t>
            </a:r>
          </a:p>
          <a:p>
            <a:pPr marL="0" indent="0">
              <a:buNone/>
            </a:pPr>
            <a:endParaRPr lang="en-US" sz="1800" b="1">
              <a:solidFill>
                <a:srgbClr val="342F2E"/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>
                <a:solidFill>
                  <a:srgbClr val="342F2E"/>
                </a:solidFill>
                <a:ea typeface="+mn-lt"/>
                <a:cs typeface="+mn-lt"/>
              </a:rPr>
              <a:t>AWS CLI SSO: </a:t>
            </a:r>
            <a:r>
              <a:rPr lang="en-US">
                <a:solidFill>
                  <a:srgbClr val="342F2E"/>
                </a:solidFill>
                <a:ea typeface="+mn-lt"/>
                <a:cs typeface="+mn-lt"/>
                <a:hlinkClick r:id="rId2"/>
              </a:rPr>
              <a:t>Documenation</a:t>
            </a:r>
            <a:r>
              <a:rPr lang="en-US">
                <a:solidFill>
                  <a:srgbClr val="342F2E"/>
                </a:solidFill>
                <a:ea typeface="+mn-lt"/>
                <a:cs typeface="+mn-lt"/>
              </a:rPr>
              <a:t> </a:t>
            </a:r>
          </a:p>
          <a:p>
            <a:pPr>
              <a:buFont typeface="Calibri" panose="020B0604020202020204" pitchFamily="34" charset="0"/>
              <a:buChar char="-"/>
            </a:pPr>
            <a:endParaRPr lang="en-US" sz="1800">
              <a:solidFill>
                <a:srgbClr val="342F2E"/>
              </a:solidFill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553E-F0F6-B6F2-8D03-6F41A8A9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dirty="0" smtClean="0"/>
              <a:pPr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0E1B6B-AAD1-1AB3-DD84-73E7D9DA5D9C}"/>
              </a:ext>
            </a:extLst>
          </p:cNvPr>
          <p:cNvSpPr/>
          <p:nvPr/>
        </p:nvSpPr>
        <p:spPr>
          <a:xfrm>
            <a:off x="837961" y="1881459"/>
            <a:ext cx="112839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err="1">
                <a:latin typeface="Arial"/>
                <a:cs typeface="Arial"/>
              </a:rPr>
              <a:t>aws</a:t>
            </a:r>
            <a:r>
              <a:rPr lang="en-US">
                <a:latin typeface="Arial"/>
                <a:cs typeface="Arial"/>
              </a:rPr>
              <a:t> configure </a:t>
            </a:r>
            <a:r>
              <a:rPr lang="en-US" err="1">
                <a:latin typeface="Arial"/>
                <a:cs typeface="Arial"/>
              </a:rPr>
              <a:t>sso</a:t>
            </a:r>
            <a:r>
              <a:rPr lang="en-US">
                <a:latin typeface="Arial"/>
                <a:cs typeface="Arial"/>
              </a:rPr>
              <a:t> 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19C4CD-3B84-C788-F806-5F356B4D0102}"/>
              </a:ext>
            </a:extLst>
          </p:cNvPr>
          <p:cNvSpPr/>
          <p:nvPr/>
        </p:nvSpPr>
        <p:spPr>
          <a:xfrm>
            <a:off x="837203" y="1452064"/>
            <a:ext cx="2953226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u="sng">
                <a:latin typeface="Arial"/>
                <a:cs typeface="Arial"/>
              </a:rPr>
              <a:t>Configuring SSO</a:t>
            </a:r>
            <a:endParaRPr lang="en-US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5CD48-505B-7E8D-9BCA-314E5499F0E6}"/>
              </a:ext>
            </a:extLst>
          </p:cNvPr>
          <p:cNvSpPr/>
          <p:nvPr/>
        </p:nvSpPr>
        <p:spPr>
          <a:xfrm>
            <a:off x="837961" y="5218737"/>
            <a:ext cx="1128393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latin typeface="Arial"/>
                <a:cs typeface="Arial"/>
              </a:rPr>
              <a:t>--Profile &lt;Profile Name&gt; </a:t>
            </a:r>
          </a:p>
        </p:txBody>
      </p:sp>
    </p:spTree>
    <p:extLst>
      <p:ext uri="{BB962C8B-B14F-4D97-AF65-F5344CB8AC3E}">
        <p14:creationId xmlns:p14="http://schemas.microsoft.com/office/powerpoint/2010/main" val="321275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D2129-B5A6-BCEE-7467-C3235C40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Cloud 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D0121-7051-535B-9979-31B13E6C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02B45-2737-B469-AF39-9AB8FBDF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 descr="A cloud with icons and symbols&#10;&#10;Description automatically generated">
            <a:extLst>
              <a:ext uri="{FF2B5EF4-FFF2-40B4-BE49-F238E27FC236}">
                <a16:creationId xmlns:a16="http://schemas.microsoft.com/office/drawing/2014/main" id="{AB652CFF-7030-6B1E-37E8-19CC7A94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91" y="1825510"/>
            <a:ext cx="7082018" cy="400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3567-28E7-69F3-19FA-41CAD106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Does this sound familiar ?</a:t>
            </a:r>
            <a:r>
              <a:rPr lang="en-US">
                <a:cs typeface="Calibri Light"/>
              </a:rPr>
              <a:t>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7B86-5224-2A1A-A272-E02F409BD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34" y="1381125"/>
            <a:ext cx="11044766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endParaRPr lang="en-US">
              <a:latin typeface="Arial"/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Is the cost of your current data storage currently too expensive ? </a:t>
            </a:r>
            <a:endParaRPr lang="en-US"/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Do you need more control of your files and folder such as who can read and write on them? 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457200" indent="-457200"/>
            <a:r>
              <a:rPr lang="en-US">
                <a:latin typeface="Arial"/>
                <a:cs typeface="Arial"/>
              </a:rPr>
              <a:t>Do you have too many old data that should be archived?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Cloud Storage could be the solution.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800">
              <a:ea typeface="Calibri"/>
              <a:cs typeface="Calibri"/>
            </a:endParaRPr>
          </a:p>
          <a:p>
            <a:pPr algn="ctr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2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280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51F8C-012F-AB0D-729D-EB62D65D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544" y="6398683"/>
            <a:ext cx="2743200" cy="365125"/>
          </a:xfrm>
        </p:spPr>
        <p:txBody>
          <a:bodyPr/>
          <a:lstStyle/>
          <a:p>
            <a:fld id="{5ED228DE-9210-423A-881F-64CCD2538CC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2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FA81A-6811-BD5F-7657-B4ED0F7C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Arial"/>
                <a:cs typeface="Arial"/>
              </a:rPr>
              <a:t>Why - Cloud Storage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A5082-7593-B4F8-971F-01A85BBEB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400">
              <a:latin typeface="Arial"/>
              <a:cs typeface="Calibri"/>
            </a:endParaRPr>
          </a:p>
          <a:p>
            <a:r>
              <a:rPr lang="en-US">
                <a:latin typeface="Arial"/>
                <a:cs typeface="Arial"/>
              </a:rPr>
              <a:t>Cloud Storage if properly configured can result in lower costs.</a:t>
            </a:r>
          </a:p>
          <a:p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If you need granular permission on folders/ file you can create polices can on your storage to limit who has access.</a:t>
            </a:r>
            <a:endParaRPr lang="en-US">
              <a:latin typeface="Arial"/>
              <a:ea typeface="Calibri"/>
              <a:cs typeface="Arial"/>
            </a:endParaRPr>
          </a:p>
          <a:p>
            <a:endParaRPr lang="en-US">
              <a:latin typeface="Arial"/>
              <a:cs typeface="Calibri"/>
            </a:endParaRPr>
          </a:p>
          <a:p>
            <a:r>
              <a:rPr lang="en-US">
                <a:latin typeface="Arial"/>
                <a:cs typeface="Calibri"/>
              </a:rPr>
              <a:t>You can control spending by putting data into cheaper storage tiers designed for long term storage. </a:t>
            </a:r>
          </a:p>
          <a:p>
            <a:pPr marL="0" indent="0">
              <a:buNone/>
            </a:pPr>
            <a:endParaRPr lang="en-US" sz="2400">
              <a:latin typeface="Arial"/>
              <a:cs typeface="Calibri"/>
            </a:endParaRPr>
          </a:p>
          <a:p>
            <a:endParaRPr lang="en-US" sz="2400">
              <a:latin typeface="Arial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A497B-BD9A-6DFB-A41C-0A9D98648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2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1CEC-CBCB-E766-7FFA-56CE8695D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0" y="145022"/>
            <a:ext cx="10515600" cy="1325563"/>
          </a:xfrm>
        </p:spPr>
        <p:txBody>
          <a:bodyPr/>
          <a:lstStyle/>
          <a:p>
            <a:r>
              <a:rPr lang="en-US" b="1" dirty="0">
                <a:latin typeface="Arial"/>
                <a:cs typeface="Arial"/>
              </a:rPr>
              <a:t>When - should you consider using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DD57F-0BFF-B522-1D5C-91922776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941" y="1402291"/>
            <a:ext cx="10515600" cy="466115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b="1">
              <a:solidFill>
                <a:srgbClr val="4E2A82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solidFill>
                  <a:srgbClr val="4E2A82"/>
                </a:solidFill>
                <a:ea typeface="Calibri"/>
                <a:cs typeface="Calibri"/>
              </a:rPr>
              <a:t>Easy Access Anywhere</a:t>
            </a:r>
            <a:r>
              <a:rPr lang="en-US">
                <a:ea typeface="Calibri"/>
                <a:cs typeface="Calibri"/>
              </a:rPr>
              <a:t>: With cloud storage, researchers and collaborators can reach their files from any device with an internet connection.</a:t>
            </a:r>
          </a:p>
          <a:p>
            <a:pPr marL="0" indent="0">
              <a:buNone/>
            </a:pPr>
            <a:r>
              <a:rPr lang="en-US" b="1">
                <a:solidFill>
                  <a:srgbClr val="4E2A82"/>
                </a:solidFill>
                <a:ea typeface="+mn-lt"/>
                <a:cs typeface="+mn-lt"/>
              </a:rPr>
              <a:t>Scalable</a:t>
            </a:r>
            <a:r>
              <a:rPr lang="en-US">
                <a:ea typeface="+mn-lt"/>
                <a:cs typeface="+mn-lt"/>
              </a:rPr>
              <a:t>: If you're uncertain about the required processing power or storage, the flexibility of the cloud makes it easy to scale up or down as needed.</a:t>
            </a:r>
          </a:p>
          <a:p>
            <a:pPr marL="0" indent="0">
              <a:buNone/>
            </a:pPr>
            <a:r>
              <a:rPr lang="en-US" b="1">
                <a:solidFill>
                  <a:srgbClr val="4E2A82"/>
                </a:solidFill>
                <a:ea typeface="+mn-lt"/>
                <a:cs typeface="+mn-lt"/>
              </a:rPr>
              <a:t>Vendor Support:</a:t>
            </a:r>
            <a:r>
              <a:rPr lang="en-US">
                <a:ea typeface="+mn-lt"/>
                <a:cs typeface="+mn-lt"/>
              </a:rPr>
              <a:t> Unlike manually managing your current data management systems, here at Northwestern University we have a dedicated support across departmental IT and Vendors.  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618A7-091D-251F-90D4-0DEE16A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2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2E44-7229-0DA6-4684-00EF017F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Cloud Providers</a:t>
            </a:r>
            <a:r>
              <a:rPr lang="en-US">
                <a:ea typeface="Calibri Light"/>
                <a:cs typeface="Calibri Light"/>
              </a:rPr>
              <a:t>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FCE07-F042-D33E-A820-7B2C06EF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8" descr="https://upload.wikimedia.org/wikipedia/commons/thumb/9/93/Amazon_Web_Services_Logo.svg/640px-Amazon_Web_Services_Logo.svg.png">
            <a:extLst>
              <a:ext uri="{FF2B5EF4-FFF2-40B4-BE49-F238E27FC236}">
                <a16:creationId xmlns:a16="http://schemas.microsoft.com/office/drawing/2014/main" id="{792E4D9C-DB59-67BF-3C95-64F2D51A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53" y="1854756"/>
            <a:ext cx="1750087" cy="10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thumb/a/a8/Microsoft_Azure_Logo.svg/640px-Microsoft_Azure_Logo.svg.png">
            <a:extLst>
              <a:ext uri="{FF2B5EF4-FFF2-40B4-BE49-F238E27FC236}">
                <a16:creationId xmlns:a16="http://schemas.microsoft.com/office/drawing/2014/main" id="{9BE5C91F-0E05-8AD8-730B-C39D5A3F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0" y="1857722"/>
            <a:ext cx="3020756" cy="85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GE Appliances Partnering with Google Cloud on Smart Home Appliances |  Datamation">
            <a:extLst>
              <a:ext uri="{FF2B5EF4-FFF2-40B4-BE49-F238E27FC236}">
                <a16:creationId xmlns:a16="http://schemas.microsoft.com/office/drawing/2014/main" id="{3198EF0E-59B6-9975-BAC6-8CCC4FB8C3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t="18623" r="3667" b="18043"/>
          <a:stretch/>
        </p:blipFill>
        <p:spPr bwMode="auto">
          <a:xfrm>
            <a:off x="8233639" y="1475175"/>
            <a:ext cx="2307652" cy="162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62AE75-2A93-9537-EC37-ABB34076DDB5}"/>
              </a:ext>
            </a:extLst>
          </p:cNvPr>
          <p:cNvSpPr txBox="1"/>
          <p:nvPr/>
        </p:nvSpPr>
        <p:spPr>
          <a:xfrm>
            <a:off x="453891" y="3298987"/>
            <a:ext cx="2923132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Amazon</a:t>
            </a:r>
            <a:endParaRPr lang="en-US"/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r>
              <a:rPr lang="en-US">
                <a:ea typeface="Calibri"/>
                <a:cs typeface="Calibri"/>
              </a:rPr>
              <a:t>Largest of the 3 platform</a:t>
            </a:r>
            <a:endParaRPr lang="en-US">
              <a:cs typeface="Calibri" panose="020F0502020204030204"/>
            </a:endParaRP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r>
              <a:rPr lang="en-US">
                <a:ea typeface="Calibri"/>
                <a:cs typeface="Calibri"/>
              </a:rPr>
              <a:t>Extensive global infrastructure</a:t>
            </a:r>
          </a:p>
          <a:p>
            <a:pPr algn="ctr"/>
            <a:endParaRPr lang="en-US"/>
          </a:p>
          <a:p>
            <a:pPr algn="ctr"/>
            <a:endParaRPr lang="en-US" sz="20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620F3-9EB8-8AAE-F170-4BA2C660C33F}"/>
              </a:ext>
            </a:extLst>
          </p:cNvPr>
          <p:cNvSpPr txBox="1"/>
          <p:nvPr/>
        </p:nvSpPr>
        <p:spPr>
          <a:xfrm>
            <a:off x="3861450" y="3298987"/>
            <a:ext cx="3028741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Microsoft</a:t>
            </a: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r>
              <a:rPr lang="en-US">
                <a:ea typeface="Calibri"/>
                <a:cs typeface="Calibri"/>
              </a:rPr>
              <a:t>Intergration of Microsoft's ecosystems like Office 365</a:t>
            </a:r>
          </a:p>
          <a:p>
            <a:pPr algn="ctr"/>
            <a:endParaRPr lang="en-US">
              <a:cs typeface="Calibri" panose="020F0502020204030204"/>
            </a:endParaRPr>
          </a:p>
          <a:p>
            <a:pPr algn="ctr"/>
            <a:r>
              <a:rPr lang="en-US">
                <a:ea typeface="Calibri"/>
                <a:cs typeface="Calibri"/>
              </a:rPr>
              <a:t>Access to OpenAI Models</a:t>
            </a: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endParaRPr lang="en-US" sz="20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BDEF3-B1D0-8A47-9C7A-6632C2E03D5F}"/>
              </a:ext>
            </a:extLst>
          </p:cNvPr>
          <p:cNvSpPr txBox="1"/>
          <p:nvPr/>
        </p:nvSpPr>
        <p:spPr>
          <a:xfrm>
            <a:off x="7425951" y="3298986"/>
            <a:ext cx="3929935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Calibri"/>
                <a:cs typeface="Calibri"/>
              </a:rPr>
              <a:t>Google</a:t>
            </a: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r>
              <a:rPr lang="en-US">
                <a:ea typeface="Calibri"/>
                <a:cs typeface="Calibri"/>
              </a:rPr>
              <a:t>Considered to be a leader in data analytics tools and services</a:t>
            </a:r>
            <a:endParaRPr lang="en-US">
              <a:cs typeface="Calibri" panose="020F0502020204030204"/>
            </a:endParaRPr>
          </a:p>
          <a:p>
            <a:pPr algn="ctr"/>
            <a:endParaRPr lang="en-US">
              <a:ea typeface="Calibri"/>
              <a:cs typeface="Calibri"/>
            </a:endParaRPr>
          </a:p>
          <a:p>
            <a:pPr algn="ctr"/>
            <a:r>
              <a:rPr lang="en-US">
                <a:ea typeface="Calibri"/>
                <a:cs typeface="Calibri"/>
              </a:rPr>
              <a:t>Integrates with Google's</a:t>
            </a:r>
            <a:r>
              <a:rPr lang="en-US" sz="2000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</a:rPr>
              <a:t>ecosystem  (Google Drive, Collab)</a:t>
            </a:r>
            <a:endParaRPr lang="en-US"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69BD57-0516-D5A3-2828-384D38530F65}"/>
              </a:ext>
            </a:extLst>
          </p:cNvPr>
          <p:cNvSpPr txBox="1"/>
          <p:nvPr/>
        </p:nvSpPr>
        <p:spPr>
          <a:xfrm>
            <a:off x="685762" y="5435365"/>
            <a:ext cx="106675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Each cloud providers in general do have the same services such as Virtual machines and Storage.</a:t>
            </a:r>
          </a:p>
          <a:p>
            <a:r>
              <a:rPr lang="en-US">
                <a:ea typeface="Calibri"/>
                <a:cs typeface="Calibri"/>
              </a:rPr>
              <a:t>Here at Northwestern in terms of popularity  AWS&gt;Azure&gt;Google 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47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918" y="-258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latin typeface="Arial"/>
                <a:cs typeface="Arial"/>
              </a:rPr>
              <a:t>Where to Start at </a:t>
            </a:r>
            <a:r>
              <a:rPr lang="en-US" b="1">
                <a:solidFill>
                  <a:srgbClr val="4E2A82"/>
                </a:solidFill>
                <a:latin typeface="Arial"/>
                <a:cs typeface="Arial"/>
              </a:rPr>
              <a:t>Northwestern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823" y="1483744"/>
            <a:ext cx="4124757" cy="42970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25187" y="5854436"/>
            <a:ext cx="10637520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Request </a:t>
            </a:r>
            <a:r>
              <a:rPr lang="en-US" sz="2400">
                <a:latin typeface="Calibri"/>
                <a:cs typeface="Calibri"/>
                <a:hlinkClick r:id="rId3"/>
              </a:rPr>
              <a:t>Public Cloud Account 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199" y="1711475"/>
            <a:ext cx="5806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>
                <a:latin typeface="Arial"/>
                <a:cs typeface="Arial"/>
              </a:rPr>
              <a:t>Public Cloud Services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88718" y="2409790"/>
            <a:ext cx="6477002" cy="35394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Northwestern has agreements with AWS, GCP, Azure to provide benefits for cloud hosting options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Available to NU faculty, researchers and staff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Arial"/>
                <a:cs typeface="Arial"/>
              </a:rPr>
              <a:t>You will need a Blanket PO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228DE-9210-423A-881F-64CCD2538CC3}" type="slidenum">
              <a:rPr lang="en-US" smtClean="0">
                <a:latin typeface="Arial"/>
                <a:cs typeface="Arial"/>
              </a:rPr>
              <a:pPr/>
              <a:t>8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182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EEC4B2A001A44AA4669A7ED62DD59" ma:contentTypeVersion="10" ma:contentTypeDescription="Create a new document." ma:contentTypeScope="" ma:versionID="684ca5ab54f21d134f6a254481b3f438">
  <xsd:schema xmlns:xsd="http://www.w3.org/2001/XMLSchema" xmlns:xs="http://www.w3.org/2001/XMLSchema" xmlns:p="http://schemas.microsoft.com/office/2006/metadata/properties" xmlns:ns2="8b79aab6-2f1b-4388-888a-ee7fbee12e92" xmlns:ns3="7be34c64-93b8-4842-bfae-c3106b8c53c2" targetNamespace="http://schemas.microsoft.com/office/2006/metadata/properties" ma:root="true" ma:fieldsID="77be2e06c67da79cdd3e1daae0fec8bc" ns2:_="" ns3:_="">
    <xsd:import namespace="8b79aab6-2f1b-4388-888a-ee7fbee12e92"/>
    <xsd:import namespace="7be34c64-93b8-4842-bfae-c3106b8c53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79aab6-2f1b-4388-888a-ee7fbee12e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34c64-93b8-4842-bfae-c3106b8c5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be34c64-93b8-4842-bfae-c3106b8c53c2">
      <UserInfo>
        <DisplayName>Llewellyn Fernandes</DisplayName>
        <AccountId>735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485BCF-8819-4B92-B6F8-DA5A58FF89C1}">
  <ds:schemaRefs>
    <ds:schemaRef ds:uri="7be34c64-93b8-4842-bfae-c3106b8c53c2"/>
    <ds:schemaRef ds:uri="8b79aab6-2f1b-4388-888a-ee7fbee12e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E30227D-5A2D-42AF-A59B-C51CE3141B0D}">
  <ds:schemaRefs>
    <ds:schemaRef ds:uri="7be34c64-93b8-4842-bfae-c3106b8c53c2"/>
    <ds:schemaRef ds:uri="8b79aab6-2f1b-4388-888a-ee7fbee12e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4835E9-7C47-4614-9E11-30E2B390ED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1767</Words>
  <Application>Microsoft Office PowerPoint</Application>
  <PresentationFormat>Widescreen</PresentationFormat>
  <Paragraphs>330</Paragraphs>
  <Slides>31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Arial,Sans-Serif</vt:lpstr>
      <vt:lpstr>Calibri</vt:lpstr>
      <vt:lpstr>Calibri Light</vt:lpstr>
      <vt:lpstr>Courier New</vt:lpstr>
      <vt:lpstr>Wingdings</vt:lpstr>
      <vt:lpstr>Office Theme</vt:lpstr>
      <vt:lpstr>Introduction to Cloud Storage</vt:lpstr>
      <vt:lpstr>After this session, you will be able to...</vt:lpstr>
      <vt:lpstr>What - is the cloud?</vt:lpstr>
      <vt:lpstr>Cloud Overview </vt:lpstr>
      <vt:lpstr>Does this sound familiar ? </vt:lpstr>
      <vt:lpstr>Why - Cloud Storage </vt:lpstr>
      <vt:lpstr>When - should you consider using Cloud?</vt:lpstr>
      <vt:lpstr>Cloud Providers </vt:lpstr>
      <vt:lpstr>Where to Start at Northwestern</vt:lpstr>
      <vt:lpstr>Northwestern Cloud Benefits  </vt:lpstr>
      <vt:lpstr>STRIDES </vt:lpstr>
      <vt:lpstr> Object Storage </vt:lpstr>
      <vt:lpstr>AWS - Simple Storage Service (S3)</vt:lpstr>
      <vt:lpstr>What makes a bucket?</vt:lpstr>
      <vt:lpstr>General Storage Tier/Class </vt:lpstr>
      <vt:lpstr>AWS – Storage Pricing at a glance</vt:lpstr>
      <vt:lpstr>Data Retrieval Fee and time</vt:lpstr>
      <vt:lpstr>Data Lifecycle &amp; Intelligent Tiering</vt:lpstr>
      <vt:lpstr>Object Storage: Versioning</vt:lpstr>
      <vt:lpstr>Object Storage: Other Considerations</vt:lpstr>
      <vt:lpstr>Object Storage: Other Considerations</vt:lpstr>
      <vt:lpstr>Object Storage Demo</vt:lpstr>
      <vt:lpstr>Object Storage: AWS CLI - S3</vt:lpstr>
      <vt:lpstr>Globus: S3 Connector</vt:lpstr>
      <vt:lpstr>Have more questions?  </vt:lpstr>
      <vt:lpstr>Reach out to RCDS </vt:lpstr>
      <vt:lpstr>Conclusion</vt:lpstr>
      <vt:lpstr>Useful Links:  </vt:lpstr>
      <vt:lpstr>Useful Links</vt:lpstr>
      <vt:lpstr>Useful Links: Cloud account benefits  </vt:lpstr>
      <vt:lpstr>Configuring AWS CLI SSO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Alper Kinaci</dc:creator>
  <cp:lastModifiedBy>Kevin Luu</cp:lastModifiedBy>
  <cp:revision>312</cp:revision>
  <dcterms:created xsi:type="dcterms:W3CDTF">2022-05-06T19:38:11Z</dcterms:created>
  <dcterms:modified xsi:type="dcterms:W3CDTF">2024-07-31T19:48:06Z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0x0101005ABEEC4B2A001A44AA4669A7ED62DD59</vt:lpwstr>
  </property>
</Properties>
</file>